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8" r:id="rId2"/>
    <p:sldId id="294" r:id="rId3"/>
    <p:sldId id="369" r:id="rId4"/>
    <p:sldId id="377" r:id="rId5"/>
    <p:sldId id="381" r:id="rId6"/>
    <p:sldId id="380" r:id="rId7"/>
    <p:sldId id="383" r:id="rId8"/>
    <p:sldId id="343" r:id="rId9"/>
    <p:sldId id="277" r:id="rId10"/>
    <p:sldId id="361" r:id="rId11"/>
    <p:sldId id="351" r:id="rId12"/>
    <p:sldId id="355" r:id="rId13"/>
    <p:sldId id="348" r:id="rId14"/>
    <p:sldId id="341" r:id="rId15"/>
    <p:sldId id="357" r:id="rId16"/>
    <p:sldId id="340" r:id="rId17"/>
    <p:sldId id="372" r:id="rId18"/>
    <p:sldId id="373" r:id="rId19"/>
    <p:sldId id="375" r:id="rId20"/>
    <p:sldId id="376" r:id="rId21"/>
    <p:sldId id="374" r:id="rId22"/>
    <p:sldId id="392" r:id="rId23"/>
    <p:sldId id="393" r:id="rId24"/>
    <p:sldId id="387" r:id="rId25"/>
    <p:sldId id="391" r:id="rId26"/>
    <p:sldId id="362" r:id="rId27"/>
    <p:sldId id="290" r:id="rId28"/>
    <p:sldId id="36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374">
          <p15:clr>
            <a:srgbClr val="A4A3A4"/>
          </p15:clr>
        </p15:guide>
        <p15:guide id="2" pos="280">
          <p15:clr>
            <a:srgbClr val="A4A3A4"/>
          </p15:clr>
        </p15:guide>
        <p15:guide id="3" pos="542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leen" initials="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14" autoAdjust="0"/>
  </p:normalViewPr>
  <p:slideViewPr>
    <p:cSldViewPr snapToGrid="0" snapToObjects="1">
      <p:cViewPr varScale="1">
        <p:scale>
          <a:sx n="97" d="100"/>
          <a:sy n="97" d="100"/>
        </p:scale>
        <p:origin x="-512" y="-104"/>
      </p:cViewPr>
      <p:guideLst>
        <p:guide orient="horz" pos="1374"/>
        <p:guide pos="280"/>
        <p:guide pos="542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282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9-24T18:50:37.011"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56E908-8885-474A-BC31-5CD9287E7AEC}" type="datetimeFigureOut">
              <a:rPr lang="en-US" smtClean="0"/>
              <a:pPr/>
              <a:t>10/13/16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BA43-0990-4313-92D7-76FB9B815E57}" type="slidenum">
              <a:rPr lang="en-US" smtClean="0"/>
              <a:pPr/>
              <a:t>‹#›</a:t>
            </a:fld>
            <a:endParaRPr lang="en-US"/>
          </a:p>
        </p:txBody>
      </p:sp>
    </p:spTree>
    <p:extLst>
      <p:ext uri="{BB962C8B-B14F-4D97-AF65-F5344CB8AC3E}">
        <p14:creationId xmlns:p14="http://schemas.microsoft.com/office/powerpoint/2010/main" val="2546059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EBA43-0990-4313-92D7-76FB9B815E57}"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9EBA43-0990-4313-92D7-76FB9B815E57}" type="slidenum">
              <a:rPr lang="en-US" smtClean="0"/>
              <a:pPr/>
              <a:t>18</a:t>
            </a:fld>
            <a:endParaRPr lang="en-US"/>
          </a:p>
        </p:txBody>
      </p:sp>
    </p:spTree>
    <p:extLst>
      <p:ext uri="{BB962C8B-B14F-4D97-AF65-F5344CB8AC3E}">
        <p14:creationId xmlns:p14="http://schemas.microsoft.com/office/powerpoint/2010/main" val="1247348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AE9EBA43-0990-4313-92D7-76FB9B815E57}" type="slidenum">
              <a:rPr lang="en-US" smtClean="0"/>
              <a:pPr/>
              <a:t>19</a:t>
            </a:fld>
            <a:endParaRPr lang="en-US"/>
          </a:p>
        </p:txBody>
      </p:sp>
    </p:spTree>
    <p:extLst>
      <p:ext uri="{BB962C8B-B14F-4D97-AF65-F5344CB8AC3E}">
        <p14:creationId xmlns:p14="http://schemas.microsoft.com/office/powerpoint/2010/main" val="116778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AE9EBA43-0990-4313-92D7-76FB9B815E57}" type="slidenum">
              <a:rPr lang="en-US" smtClean="0"/>
              <a:pPr/>
              <a:t>20</a:t>
            </a:fld>
            <a:endParaRPr lang="en-US"/>
          </a:p>
        </p:txBody>
      </p:sp>
    </p:spTree>
    <p:extLst>
      <p:ext uri="{BB962C8B-B14F-4D97-AF65-F5344CB8AC3E}">
        <p14:creationId xmlns:p14="http://schemas.microsoft.com/office/powerpoint/2010/main" val="880154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6"/>
          <p:cNvGrpSpPr/>
          <p:nvPr userDrawn="1"/>
        </p:nvGrpSpPr>
        <p:grpSpPr>
          <a:xfrm>
            <a:off x="0" y="2365030"/>
            <a:ext cx="9144000" cy="3442644"/>
            <a:chOff x="0" y="2093783"/>
            <a:chExt cx="9144000" cy="102973"/>
          </a:xfrm>
        </p:grpSpPr>
        <p:sp>
          <p:nvSpPr>
            <p:cNvPr id="8" name="Rectangle 7"/>
            <p:cNvSpPr/>
            <p:nvPr userDrawn="1"/>
          </p:nvSpPr>
          <p:spPr>
            <a:xfrm>
              <a:off x="0" y="2093783"/>
              <a:ext cx="4572000" cy="10297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4572000" y="2093783"/>
              <a:ext cx="1084649" cy="102973"/>
            </a:xfrm>
            <a:prstGeom prst="rect">
              <a:avLst/>
            </a:prstGeom>
            <a:solidFill>
              <a:srgbClr val="BF0D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5656649" y="2093783"/>
              <a:ext cx="535459" cy="10297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6184557" y="2093783"/>
              <a:ext cx="535459" cy="10297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608541" y="2093783"/>
              <a:ext cx="535459" cy="10297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6720016" y="2093783"/>
              <a:ext cx="1888525" cy="10297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44500" y="3864573"/>
            <a:ext cx="4127500" cy="1606723"/>
          </a:xfrm>
        </p:spPr>
        <p:txBody>
          <a:bodyPr anchor="t">
            <a:normAutofit/>
          </a:bodyPr>
          <a:lstStyle>
            <a:lvl1pPr algn="l">
              <a:defRPr sz="32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44500" y="2364386"/>
            <a:ext cx="4127500" cy="1500187"/>
          </a:xfrm>
        </p:spPr>
        <p:txBody>
          <a:bodyPr anchor="b"/>
          <a:lstStyle>
            <a:lvl1pPr marL="0" indent="0">
              <a:buNone/>
              <a:defRPr sz="200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0BDA0EE-D7CB-E54D-AF72-8FD6CB9CEF8F}" type="datetimeFigureOut">
              <a:rPr lang="en-US" smtClean="0"/>
              <a:pPr/>
              <a:t>10/13/16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0ABB-6FA9-A343-9C90-63E4EFA4E6DB}" type="slidenum">
              <a:rPr lang="en-US" smtClean="0"/>
              <a:pPr/>
              <a:t>‹#›</a:t>
            </a:fld>
            <a:endParaRPr lang="en-US"/>
          </a:p>
        </p:txBody>
      </p:sp>
    </p:spTree>
    <p:extLst>
      <p:ext uri="{BB962C8B-B14F-4D97-AF65-F5344CB8AC3E}">
        <p14:creationId xmlns:p14="http://schemas.microsoft.com/office/powerpoint/2010/main" val="101701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2464486"/>
            <a:ext cx="8151341" cy="36616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0BDA0EE-D7CB-E54D-AF72-8FD6CB9CEF8F}" type="datetimeFigureOut">
              <a:rPr lang="en-US" smtClean="0"/>
              <a:pPr/>
              <a:t>10/13/16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F0ABB-6FA9-A343-9C90-63E4EFA4E6DB}" type="slidenum">
              <a:rPr lang="en-US" smtClean="0"/>
              <a:pPr/>
              <a:t>‹#›</a:t>
            </a:fld>
            <a:endParaRPr lang="en-US"/>
          </a:p>
        </p:txBody>
      </p:sp>
    </p:spTree>
    <p:extLst>
      <p:ext uri="{BB962C8B-B14F-4D97-AF65-F5344CB8AC3E}">
        <p14:creationId xmlns:p14="http://schemas.microsoft.com/office/powerpoint/2010/main" val="257697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460625"/>
            <a:ext cx="3970638" cy="3665538"/>
          </a:xfrm>
        </p:spPr>
        <p:txBody>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460625"/>
            <a:ext cx="3959225" cy="3665538"/>
          </a:xfrm>
        </p:spPr>
        <p:txBody>
          <a:bodyPr>
            <a:normAutofit/>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0BDA0EE-D7CB-E54D-AF72-8FD6CB9CEF8F}" type="datetimeFigureOut">
              <a:rPr lang="en-US" smtClean="0"/>
              <a:pPr/>
              <a:t>10/13/16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0ABB-6FA9-A343-9C90-63E4EFA4E6DB}" type="slidenum">
              <a:rPr lang="en-US" smtClean="0"/>
              <a:pPr/>
              <a:t>‹#›</a:t>
            </a:fld>
            <a:endParaRPr lang="en-US"/>
          </a:p>
        </p:txBody>
      </p:sp>
    </p:spTree>
    <p:extLst>
      <p:ext uri="{BB962C8B-B14F-4D97-AF65-F5344CB8AC3E}">
        <p14:creationId xmlns:p14="http://schemas.microsoft.com/office/powerpoint/2010/main" val="1693594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460625"/>
            <a:ext cx="3960844"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3100387"/>
            <a:ext cx="3960844" cy="3025776"/>
          </a:xfrm>
        </p:spPr>
        <p:txBody>
          <a:bodyPr>
            <a:normAutofit/>
          </a:bodyPr>
          <a:lstStyle>
            <a:lvl1pPr>
              <a:defRPr sz="2000"/>
            </a:lvl1pPr>
            <a:lvl2pPr>
              <a:defRPr sz="1800"/>
            </a:lvl2pPr>
            <a:lvl3pPr>
              <a:defRPr sz="1600"/>
            </a:lvl3pPr>
            <a:lvl4pPr>
              <a:defRPr sz="14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2460625"/>
            <a:ext cx="3962400"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3100387"/>
            <a:ext cx="3962400" cy="3025776"/>
          </a:xfrm>
        </p:spPr>
        <p:txBody>
          <a:bodyPr>
            <a:normAutofit/>
          </a:bodyPr>
          <a:lstStyle>
            <a:lvl1pPr>
              <a:defRPr sz="2000"/>
            </a:lvl1pPr>
            <a:lvl2pPr>
              <a:defRPr sz="1800"/>
            </a:lvl2pPr>
            <a:lvl3pPr>
              <a:defRPr sz="1600"/>
            </a:lvl3pPr>
            <a:lvl4pPr>
              <a:defRPr sz="14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0BDA0EE-D7CB-E54D-AF72-8FD6CB9CEF8F}" type="datetimeFigureOut">
              <a:rPr lang="en-US" smtClean="0"/>
              <a:pPr/>
              <a:t>10/13/16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F0ABB-6FA9-A343-9C90-63E4EFA4E6DB}" type="slidenum">
              <a:rPr lang="en-US" smtClean="0"/>
              <a:pPr/>
              <a:t>‹#›</a:t>
            </a:fld>
            <a:endParaRPr lang="en-US"/>
          </a:p>
        </p:txBody>
      </p:sp>
    </p:spTree>
    <p:extLst>
      <p:ext uri="{BB962C8B-B14F-4D97-AF65-F5344CB8AC3E}">
        <p14:creationId xmlns:p14="http://schemas.microsoft.com/office/powerpoint/2010/main" val="346005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0BDA0EE-D7CB-E54D-AF72-8FD6CB9CEF8F}" type="datetimeFigureOut">
              <a:rPr lang="en-US" smtClean="0"/>
              <a:pPr/>
              <a:t>10/13/16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F0ABB-6FA9-A343-9C90-63E4EFA4E6DB}" type="slidenum">
              <a:rPr lang="en-US" smtClean="0"/>
              <a:pPr/>
              <a:t>‹#›</a:t>
            </a:fld>
            <a:endParaRPr lang="en-US"/>
          </a:p>
        </p:txBody>
      </p:sp>
    </p:spTree>
    <p:extLst>
      <p:ext uri="{BB962C8B-B14F-4D97-AF65-F5344CB8AC3E}">
        <p14:creationId xmlns:p14="http://schemas.microsoft.com/office/powerpoint/2010/main" val="30348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DA0EE-D7CB-E54D-AF72-8FD6CB9CEF8F}" type="datetimeFigureOut">
              <a:rPr lang="en-US" smtClean="0"/>
              <a:pPr/>
              <a:t>10/13/16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F0ABB-6FA9-A343-9C90-63E4EFA4E6DB}" type="slidenum">
              <a:rPr lang="en-US" smtClean="0"/>
              <a:pPr/>
              <a:t>‹#›</a:t>
            </a:fld>
            <a:endParaRPr lang="en-US"/>
          </a:p>
        </p:txBody>
      </p:sp>
    </p:spTree>
    <p:extLst>
      <p:ext uri="{BB962C8B-B14F-4D97-AF65-F5344CB8AC3E}">
        <p14:creationId xmlns:p14="http://schemas.microsoft.com/office/powerpoint/2010/main" val="326023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460625"/>
            <a:ext cx="5032375" cy="3665538"/>
          </a:xfrm>
        </p:spPr>
        <p:txBody>
          <a:bodyPr>
            <a:normAutofit/>
          </a:bodyPr>
          <a:lstStyle>
            <a:lvl1pPr>
              <a:defRPr sz="2000"/>
            </a:lvl1pPr>
            <a:lvl2pPr>
              <a:defRPr sz="1800"/>
            </a:lvl2pPr>
            <a:lvl3pPr>
              <a:defRPr sz="1600"/>
            </a:lvl3pPr>
            <a:lvl4pPr>
              <a:defRPr sz="14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2438" y="3116649"/>
            <a:ext cx="3008313" cy="30095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0BDA0EE-D7CB-E54D-AF72-8FD6CB9CEF8F}" type="datetimeFigureOut">
              <a:rPr lang="en-US" smtClean="0"/>
              <a:pPr/>
              <a:t>10/13/16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F0ABB-6FA9-A343-9C90-63E4EFA4E6DB}" type="slidenum">
              <a:rPr lang="en-US" smtClean="0"/>
              <a:pPr/>
              <a:t>‹#›</a:t>
            </a:fld>
            <a:endParaRPr lang="en-US"/>
          </a:p>
        </p:txBody>
      </p:sp>
      <p:sp>
        <p:nvSpPr>
          <p:cNvPr id="11" name="Content Placeholder 10"/>
          <p:cNvSpPr>
            <a:spLocks noGrp="1"/>
          </p:cNvSpPr>
          <p:nvPr>
            <p:ph sz="quarter" idx="13"/>
          </p:nvPr>
        </p:nvSpPr>
        <p:spPr>
          <a:xfrm>
            <a:off x="444500" y="2454275"/>
            <a:ext cx="3016250" cy="661988"/>
          </a:xfrm>
        </p:spPr>
        <p:txBody>
          <a:bodyPr anchor="b"/>
          <a:lstStyle>
            <a:lvl1pPr marL="0" indent="0">
              <a:buNone/>
              <a:defRPr b="1">
                <a:solidFill>
                  <a:schemeClr val="accent4"/>
                </a:solidFill>
              </a:defRPr>
            </a:lvl1pPr>
          </a:lstStyle>
          <a:p>
            <a:pPr lvl="0"/>
            <a:r>
              <a:rPr lang="en-US" dirty="0"/>
              <a:t>Click to edit Master text styles</a:t>
            </a:r>
          </a:p>
        </p:txBody>
      </p:sp>
      <p:sp>
        <p:nvSpPr>
          <p:cNvPr id="12" name="Title 1"/>
          <p:cNvSpPr>
            <a:spLocks noGrp="1"/>
          </p:cNvSpPr>
          <p:nvPr>
            <p:ph type="title"/>
          </p:nvPr>
        </p:nvSpPr>
        <p:spPr>
          <a:xfrm>
            <a:off x="1620108" y="0"/>
            <a:ext cx="6988433" cy="837470"/>
          </a:xfrm>
        </p:spPr>
        <p:txBody>
          <a:bodyPr/>
          <a:lstStyle/>
          <a:p>
            <a:r>
              <a:rPr lang="en-US" dirty="0"/>
              <a:t>Click to edit Master title style</a:t>
            </a:r>
          </a:p>
        </p:txBody>
      </p:sp>
    </p:spTree>
    <p:extLst>
      <p:ext uri="{BB962C8B-B14F-4D97-AF65-F5344CB8AC3E}">
        <p14:creationId xmlns:p14="http://schemas.microsoft.com/office/powerpoint/2010/main" val="29563466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0"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1424"/>
            <a:ext cx="6988433" cy="837470"/>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457200" y="2181225"/>
            <a:ext cx="8150225" cy="39449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DA0EE-D7CB-E54D-AF72-8FD6CB9CEF8F}" type="datetimeFigureOut">
              <a:rPr lang="en-US" smtClean="0"/>
              <a:pPr/>
              <a:t>10/13/16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F0ABB-6FA9-A343-9C90-63E4EFA4E6DB}" type="slidenum">
              <a:rPr lang="en-US" smtClean="0"/>
              <a:pPr/>
              <a:t>‹#›</a:t>
            </a:fld>
            <a:endParaRPr lang="en-US"/>
          </a:p>
        </p:txBody>
      </p:sp>
      <p:pic>
        <p:nvPicPr>
          <p:cNvPr id="7" name="Picture 6" descr="Image Strip.jp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2566083" y="-12049"/>
            <a:ext cx="6599322" cy="956943"/>
          </a:xfrm>
          <a:prstGeom prst="rect">
            <a:avLst/>
          </a:prstGeom>
        </p:spPr>
      </p:pic>
      <p:grpSp>
        <p:nvGrpSpPr>
          <p:cNvPr id="14" name="Group 13"/>
          <p:cNvGrpSpPr/>
          <p:nvPr userDrawn="1"/>
        </p:nvGrpSpPr>
        <p:grpSpPr>
          <a:xfrm>
            <a:off x="0" y="944894"/>
            <a:ext cx="9144000" cy="102973"/>
            <a:chOff x="0" y="2093783"/>
            <a:chExt cx="9144000" cy="102973"/>
          </a:xfrm>
        </p:grpSpPr>
        <p:sp>
          <p:nvSpPr>
            <p:cNvPr id="8" name="Rectangle 7"/>
            <p:cNvSpPr/>
            <p:nvPr userDrawn="1"/>
          </p:nvSpPr>
          <p:spPr>
            <a:xfrm>
              <a:off x="0" y="2093783"/>
              <a:ext cx="4572000" cy="10297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4572000" y="2093783"/>
              <a:ext cx="1084649" cy="102973"/>
            </a:xfrm>
            <a:prstGeom prst="rect">
              <a:avLst/>
            </a:prstGeom>
            <a:solidFill>
              <a:srgbClr val="BF0D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5656649" y="2093783"/>
              <a:ext cx="535459" cy="10297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6184557" y="2093783"/>
              <a:ext cx="535459" cy="10297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608541" y="2093783"/>
              <a:ext cx="535459" cy="10297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6720016" y="2093783"/>
              <a:ext cx="1888525" cy="10297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6" name="Picture 15"/>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40405" y="77915"/>
            <a:ext cx="2342072" cy="797146"/>
          </a:xfrm>
          <a:prstGeom prst="rect">
            <a:avLst/>
          </a:prstGeom>
        </p:spPr>
      </p:pic>
    </p:spTree>
    <p:extLst>
      <p:ext uri="{BB962C8B-B14F-4D97-AF65-F5344CB8AC3E}">
        <p14:creationId xmlns:p14="http://schemas.microsoft.com/office/powerpoint/2010/main" val="612190951"/>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 id="2147483653" r:id="rId4"/>
    <p:sldLayoutId id="2147483654" r:id="rId5"/>
    <p:sldLayoutId id="2147483655" r:id="rId6"/>
    <p:sldLayoutId id="2147483656" r:id="rId7"/>
  </p:sldLayoutIdLst>
  <p:txStyles>
    <p:titleStyle>
      <a:lvl1pPr algn="l" defTabSz="457200" rtl="0" eaLnBrk="1" latinLnBrk="0" hangingPunct="1">
        <a:spcBef>
          <a:spcPct val="0"/>
        </a:spcBef>
        <a:buNone/>
        <a:defRPr sz="2800" kern="1200">
          <a:solidFill>
            <a:schemeClr val="tx2"/>
          </a:solidFill>
          <a:latin typeface="+mj-lt"/>
          <a:ea typeface="+mj-ea"/>
          <a:cs typeface="+mj-cs"/>
        </a:defRPr>
      </a:lvl1pPr>
    </p:titleStyle>
    <p:bodyStyle>
      <a:lvl1pPr marL="227013" indent="-227013" algn="l" defTabSz="457200" rtl="0" eaLnBrk="1" latinLnBrk="0" hangingPunct="1">
        <a:spcBef>
          <a:spcPct val="20000"/>
        </a:spcBef>
        <a:buClr>
          <a:schemeClr val="bg2"/>
        </a:buClr>
        <a:buFont typeface="Wingdings" charset="2"/>
        <a:buChar char="§"/>
        <a:defRPr sz="2000" kern="1200">
          <a:solidFill>
            <a:schemeClr val="accent1"/>
          </a:solidFill>
          <a:latin typeface="+mn-lt"/>
          <a:ea typeface="+mn-ea"/>
          <a:cs typeface="+mn-cs"/>
        </a:defRPr>
      </a:lvl1pPr>
      <a:lvl2pPr marL="569913" indent="-287338" algn="l" defTabSz="457200" rtl="0" eaLnBrk="1" latinLnBrk="0" hangingPunct="1">
        <a:spcBef>
          <a:spcPct val="20000"/>
        </a:spcBef>
        <a:buClr>
          <a:schemeClr val="accent6"/>
        </a:buClr>
        <a:buFont typeface="Arial"/>
        <a:buChar char="–"/>
        <a:defRPr sz="1800" kern="1200">
          <a:solidFill>
            <a:schemeClr val="tx1"/>
          </a:solidFill>
          <a:latin typeface="+mn-lt"/>
          <a:ea typeface="+mn-ea"/>
          <a:cs typeface="+mn-cs"/>
        </a:defRPr>
      </a:lvl2pPr>
      <a:lvl3pPr marL="858838" indent="-280988" algn="l" defTabSz="517525"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1146175" indent="-228600" algn="l" defTabSz="457200" rtl="0" eaLnBrk="1" latinLnBrk="0" hangingPunct="1">
        <a:spcBef>
          <a:spcPct val="20000"/>
        </a:spcBef>
        <a:buClr>
          <a:schemeClr val="accent5"/>
        </a:buClr>
        <a:buFont typeface="Arial"/>
        <a:buChar char="–"/>
        <a:defRPr sz="1400" kern="1200">
          <a:solidFill>
            <a:schemeClr val="tx1"/>
          </a:solidFill>
          <a:latin typeface="+mn-lt"/>
          <a:ea typeface="+mn-ea"/>
          <a:cs typeface="+mn-cs"/>
        </a:defRPr>
      </a:lvl4pPr>
      <a:lvl5pPr marL="0" indent="0" algn="l" defTabSz="457200" rtl="0" eaLnBrk="1" latinLnBrk="0" hangingPunct="1">
        <a:spcBef>
          <a:spcPct val="20000"/>
        </a:spcBef>
        <a:buFont typeface="Arial"/>
        <a:buNone/>
        <a:defRPr sz="1800" i="1"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Standards- Based Report Card </a:t>
            </a:r>
          </a:p>
        </p:txBody>
      </p:sp>
      <p:sp>
        <p:nvSpPr>
          <p:cNvPr id="3" name="Text Placeholder 2"/>
          <p:cNvSpPr>
            <a:spLocks noGrp="1"/>
          </p:cNvSpPr>
          <p:nvPr>
            <p:ph type="body" idx="1"/>
          </p:nvPr>
        </p:nvSpPr>
        <p:spPr/>
        <p:txBody>
          <a:bodyPr/>
          <a:lstStyle/>
          <a:p>
            <a:pPr algn="ctr"/>
            <a:r>
              <a:rPr lang="en-US" dirty="0"/>
              <a:t>Students with Disabilities  </a:t>
            </a:r>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0"/>
            <a:ext cx="8839200" cy="884705"/>
          </a:xfrm>
        </p:spPr>
        <p:txBody>
          <a:bodyPr>
            <a:normAutofit/>
          </a:bodyPr>
          <a:lstStyle/>
          <a:p>
            <a:pPr algn="ctr"/>
            <a:r>
              <a:rPr lang="en-US" sz="3200" b="1" dirty="0"/>
              <a:t>Accommodations</a:t>
            </a:r>
          </a:p>
        </p:txBody>
      </p:sp>
      <p:sp>
        <p:nvSpPr>
          <p:cNvPr id="3" name="Content Placeholder 2"/>
          <p:cNvSpPr>
            <a:spLocks noGrp="1"/>
          </p:cNvSpPr>
          <p:nvPr>
            <p:ph idx="1"/>
          </p:nvPr>
        </p:nvSpPr>
        <p:spPr>
          <a:xfrm>
            <a:off x="76200" y="2314575"/>
            <a:ext cx="8915400" cy="4314825"/>
          </a:xfrm>
        </p:spPr>
        <p:txBody>
          <a:bodyPr>
            <a:normAutofit/>
          </a:bodyPr>
          <a:lstStyle/>
          <a:p>
            <a:r>
              <a:rPr lang="en-US" sz="2400" dirty="0"/>
              <a:t>Accommodations are adjustments - make sure students have equal access to curriculum and a way to be successful</a:t>
            </a:r>
          </a:p>
          <a:p>
            <a:r>
              <a:rPr lang="en-US" sz="2400" dirty="0"/>
              <a:t>Level the playing field </a:t>
            </a:r>
          </a:p>
          <a:p>
            <a:r>
              <a:rPr lang="en-US" sz="2400" dirty="0"/>
              <a:t>Defined in a student’s IESP</a:t>
            </a:r>
          </a:p>
          <a:p>
            <a:r>
              <a:rPr lang="en-US" sz="2400" dirty="0"/>
              <a:t>Students with disabilities are expected to meet the same standards set for all students.  </a:t>
            </a:r>
          </a:p>
          <a:p>
            <a:pPr lvl="1"/>
            <a:r>
              <a:rPr lang="en-US" sz="1600" dirty="0"/>
              <a:t>e.g., Students with LD can learn the same material as others in the class but in a different way. A child with delayed reading skills can participate in class discussions about a novel if he/she listened to the audio tape version of the book.</a:t>
            </a:r>
          </a:p>
          <a:p>
            <a:pPr marL="0" indent="0">
              <a:buNone/>
            </a:pPr>
            <a:endParaRPr lang="en-US" sz="2800"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0"/>
            <a:ext cx="8839200" cy="1093695"/>
          </a:xfrm>
        </p:spPr>
        <p:txBody>
          <a:bodyPr>
            <a:normAutofit/>
          </a:bodyPr>
          <a:lstStyle/>
          <a:p>
            <a:pPr algn="ctr"/>
            <a:r>
              <a:rPr lang="en-US" sz="3600" b="1" dirty="0"/>
              <a:t>Modifications</a:t>
            </a:r>
          </a:p>
        </p:txBody>
      </p:sp>
      <p:sp>
        <p:nvSpPr>
          <p:cNvPr id="3" name="Content Placeholder 2"/>
          <p:cNvSpPr>
            <a:spLocks noGrp="1"/>
          </p:cNvSpPr>
          <p:nvPr>
            <p:ph idx="1"/>
          </p:nvPr>
        </p:nvSpPr>
        <p:spPr>
          <a:xfrm>
            <a:off x="76200" y="2823882"/>
            <a:ext cx="8915400" cy="3805518"/>
          </a:xfrm>
        </p:spPr>
        <p:txBody>
          <a:bodyPr>
            <a:normAutofit fontScale="92500"/>
          </a:bodyPr>
          <a:lstStyle/>
          <a:p>
            <a:r>
              <a:rPr lang="en-US" altLang="en-US" sz="2800" dirty="0">
                <a:latin typeface="Calibri" pitchFamily="34" charset="0"/>
              </a:rPr>
              <a:t>CHANGE the way the curriculum is delivered and the instructional level…</a:t>
            </a:r>
          </a:p>
          <a:p>
            <a:pPr>
              <a:buNone/>
            </a:pPr>
            <a:r>
              <a:rPr lang="en-US" altLang="en-US" sz="3600" dirty="0">
                <a:latin typeface="Calibri" pitchFamily="34" charset="0"/>
              </a:rPr>
              <a:t>  		</a:t>
            </a:r>
            <a:r>
              <a:rPr lang="en-US" altLang="en-US" sz="2800" i="1" dirty="0">
                <a:latin typeface="Calibri" pitchFamily="34" charset="0"/>
              </a:rPr>
              <a:t>either taught something different from the rest 	of the class</a:t>
            </a:r>
          </a:p>
          <a:p>
            <a:pPr>
              <a:buNone/>
            </a:pPr>
            <a:r>
              <a:rPr lang="en-US" altLang="en-US" sz="2800" i="1" dirty="0">
                <a:latin typeface="Calibri" pitchFamily="34" charset="0"/>
              </a:rPr>
              <a:t>		 </a:t>
            </a:r>
            <a:r>
              <a:rPr lang="en-US" altLang="en-US" sz="2800" b="1" i="1" dirty="0">
                <a:latin typeface="Calibri" pitchFamily="34" charset="0"/>
              </a:rPr>
              <a:t>or </a:t>
            </a:r>
          </a:p>
          <a:p>
            <a:pPr>
              <a:buNone/>
            </a:pPr>
            <a:r>
              <a:rPr lang="en-US" altLang="en-US" sz="2800" i="1" dirty="0">
                <a:latin typeface="Calibri" pitchFamily="34" charset="0"/>
              </a:rPr>
              <a:t>		taught the same information but at a different level of 	complexity</a:t>
            </a:r>
          </a:p>
          <a:p>
            <a:pPr>
              <a:buNone/>
            </a:pPr>
            <a:r>
              <a:rPr lang="en-US" altLang="en-US" sz="2800" i="1" dirty="0">
                <a:latin typeface="Calibri" pitchFamily="34" charset="0"/>
              </a:rPr>
              <a:t>			                             </a:t>
            </a:r>
            <a:r>
              <a:rPr lang="en-US" altLang="en-US" sz="5200" b="1" i="1" dirty="0">
                <a:solidFill>
                  <a:srgbClr val="00B050"/>
                </a:solidFill>
                <a:latin typeface="Calibri" pitchFamily="34" charset="0"/>
              </a:rPr>
              <a:t>“WHAT”</a:t>
            </a:r>
          </a:p>
          <a:p>
            <a:pPr marL="0" indent="0">
              <a:buNone/>
            </a:pPr>
            <a:endParaRPr lang="en-US" sz="2800"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0"/>
            <a:ext cx="8839200" cy="846605"/>
          </a:xfrm>
        </p:spPr>
        <p:txBody>
          <a:bodyPr>
            <a:normAutofit/>
          </a:bodyPr>
          <a:lstStyle/>
          <a:p>
            <a:pPr algn="ctr"/>
            <a:r>
              <a:rPr lang="en-US" sz="3600" dirty="0"/>
              <a:t>Modifications mean…</a:t>
            </a:r>
            <a:endParaRPr lang="en-US" sz="3600" b="1" dirty="0"/>
          </a:p>
        </p:txBody>
      </p:sp>
      <p:sp>
        <p:nvSpPr>
          <p:cNvPr id="3" name="Content Placeholder 2"/>
          <p:cNvSpPr>
            <a:spLocks noGrp="1"/>
          </p:cNvSpPr>
          <p:nvPr>
            <p:ph idx="1"/>
          </p:nvPr>
        </p:nvSpPr>
        <p:spPr>
          <a:xfrm>
            <a:off x="76200" y="2324100"/>
            <a:ext cx="8915400" cy="4305300"/>
          </a:xfrm>
        </p:spPr>
        <p:txBody>
          <a:bodyPr>
            <a:normAutofit/>
          </a:bodyPr>
          <a:lstStyle/>
          <a:p>
            <a:r>
              <a:rPr lang="en-US" sz="2800" dirty="0"/>
              <a:t>The curriculum and/or instruction have changed.  </a:t>
            </a:r>
          </a:p>
          <a:p>
            <a:r>
              <a:rPr lang="en-US" sz="2800" dirty="0"/>
              <a:t>When modifications are made, students with disabilities are not expected to master the same academic content as others in the classroom. </a:t>
            </a:r>
          </a:p>
          <a:p>
            <a:pPr lvl="1"/>
            <a:r>
              <a:rPr lang="en-US" dirty="0"/>
              <a:t>e.g.,  A fifth-grade student with a severe math disability who isn’t ready to learn fractions and decimals may still be working on addition and subtraction. This means that his/her instructional level has changed significantly – from that of others.</a:t>
            </a:r>
          </a:p>
          <a:p>
            <a:pPr marL="0" indent="0">
              <a:buNone/>
            </a:pPr>
            <a:endParaRPr lang="en-US" sz="2800"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8" y="1228167"/>
            <a:ext cx="8886092" cy="636144"/>
          </a:xfrm>
        </p:spPr>
        <p:txBody>
          <a:bodyPr>
            <a:noAutofit/>
          </a:bodyPr>
          <a:lstStyle/>
          <a:p>
            <a:pPr algn="ctr"/>
            <a:r>
              <a:rPr lang="en-US" b="1" dirty="0"/>
              <a:t>Differentiated Instruction</a:t>
            </a:r>
          </a:p>
        </p:txBody>
      </p:sp>
      <p:sp>
        <p:nvSpPr>
          <p:cNvPr id="3" name="Content Placeholder 2"/>
          <p:cNvSpPr>
            <a:spLocks noGrp="1"/>
          </p:cNvSpPr>
          <p:nvPr>
            <p:ph idx="1"/>
          </p:nvPr>
        </p:nvSpPr>
        <p:spPr>
          <a:xfrm>
            <a:off x="76200" y="2008095"/>
            <a:ext cx="8915400" cy="4621305"/>
          </a:xfrm>
        </p:spPr>
        <p:txBody>
          <a:bodyPr>
            <a:normAutofit lnSpcReduction="10000"/>
          </a:bodyPr>
          <a:lstStyle/>
          <a:p>
            <a:pPr marL="0" indent="0">
              <a:lnSpc>
                <a:spcPct val="90000"/>
              </a:lnSpc>
              <a:buNone/>
            </a:pPr>
            <a:endParaRPr lang="en-US" sz="2600" dirty="0"/>
          </a:p>
          <a:p>
            <a:pPr>
              <a:lnSpc>
                <a:spcPct val="90000"/>
              </a:lnSpc>
            </a:pPr>
            <a:r>
              <a:rPr lang="en-US" sz="2200" dirty="0"/>
              <a:t>Affirming that students have different learning needs, strengths, styles, interest and preferences</a:t>
            </a:r>
          </a:p>
          <a:p>
            <a:pPr>
              <a:lnSpc>
                <a:spcPct val="90000"/>
              </a:lnSpc>
            </a:pPr>
            <a:r>
              <a:rPr lang="en-US" sz="2200" dirty="0"/>
              <a:t>Increasing the variety in teaching, learning and assessment in order to reach more students</a:t>
            </a:r>
          </a:p>
          <a:p>
            <a:pPr>
              <a:lnSpc>
                <a:spcPct val="90000"/>
              </a:lnSpc>
            </a:pPr>
            <a:r>
              <a:rPr lang="en-US" sz="2200" dirty="0"/>
              <a:t>Recognizing that all students do not have the same needs to do the same work in the same way</a:t>
            </a:r>
          </a:p>
          <a:p>
            <a:pPr>
              <a:lnSpc>
                <a:spcPct val="90000"/>
              </a:lnSpc>
            </a:pPr>
            <a:r>
              <a:rPr lang="en-US" sz="2200" dirty="0"/>
              <a:t>Nurturing students’ abilities to make appropriate choices about how to learn and how to best present what they have learned</a:t>
            </a:r>
          </a:p>
          <a:p>
            <a:pPr>
              <a:lnSpc>
                <a:spcPct val="90000"/>
              </a:lnSpc>
            </a:pPr>
            <a:r>
              <a:rPr lang="en-US" sz="2200" dirty="0"/>
              <a:t>Using flexible instructional grouping to provide opportunities for students to learn with others who have similar needs, styles, or preferences</a:t>
            </a:r>
          </a:p>
          <a:p>
            <a:pPr>
              <a:lnSpc>
                <a:spcPct val="90000"/>
              </a:lnSpc>
            </a:pPr>
            <a:r>
              <a:rPr lang="en-US" sz="2200" dirty="0"/>
              <a:t>Creating fair and equitable processes for evaluating student learning and assigning grades</a:t>
            </a:r>
          </a:p>
          <a:p>
            <a:pPr>
              <a:lnSpc>
                <a:spcPct val="90000"/>
              </a:lnSpc>
            </a:pPr>
            <a:endParaRPr lang="en-US" sz="2400" dirty="0"/>
          </a:p>
          <a:p>
            <a:pPr marL="0" indent="0">
              <a:buNone/>
            </a:pPr>
            <a:endParaRPr lang="en-US" sz="2800"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0"/>
            <a:ext cx="8839200" cy="846605"/>
          </a:xfrm>
        </p:spPr>
        <p:txBody>
          <a:bodyPr>
            <a:normAutofit/>
          </a:bodyPr>
          <a:lstStyle/>
          <a:p>
            <a:pPr algn="ctr"/>
            <a:r>
              <a:rPr lang="en-US" sz="3600" b="1" dirty="0"/>
              <a:t>Scaffolding</a:t>
            </a:r>
          </a:p>
        </p:txBody>
      </p:sp>
      <p:sp>
        <p:nvSpPr>
          <p:cNvPr id="3" name="Content Placeholder 2"/>
          <p:cNvSpPr>
            <a:spLocks noGrp="1"/>
          </p:cNvSpPr>
          <p:nvPr>
            <p:ph idx="1"/>
          </p:nvPr>
        </p:nvSpPr>
        <p:spPr>
          <a:xfrm>
            <a:off x="76200" y="2047875"/>
            <a:ext cx="8915400" cy="4581525"/>
          </a:xfrm>
        </p:spPr>
        <p:txBody>
          <a:bodyPr>
            <a:normAutofit/>
          </a:bodyPr>
          <a:lstStyle/>
          <a:p>
            <a:pPr>
              <a:defRPr/>
            </a:pPr>
            <a:endParaRPr lang="en-US" altLang="en-US" sz="2800" dirty="0"/>
          </a:p>
          <a:p>
            <a:pPr>
              <a:defRPr/>
            </a:pPr>
            <a:r>
              <a:rPr lang="en-US" altLang="en-US" sz="2800" dirty="0"/>
              <a:t>Temporary support for students</a:t>
            </a:r>
          </a:p>
          <a:p>
            <a:pPr>
              <a:defRPr/>
            </a:pPr>
            <a:r>
              <a:rPr lang="en-US" altLang="en-US" sz="2800" dirty="0"/>
              <a:t>Better understanding of the content</a:t>
            </a:r>
          </a:p>
          <a:p>
            <a:pPr>
              <a:defRPr/>
            </a:pPr>
            <a:r>
              <a:rPr lang="en-US" altLang="en-US" sz="2800" dirty="0"/>
              <a:t>Independence as a learner</a:t>
            </a:r>
          </a:p>
          <a:p>
            <a:pPr>
              <a:defRPr/>
            </a:pPr>
            <a:r>
              <a:rPr lang="en-US" altLang="en-US" sz="2800" dirty="0"/>
              <a:t>Can include instructional strategies, tools, materials, additional teaching, checklists, models, diagrams, organizers</a:t>
            </a:r>
          </a:p>
          <a:p>
            <a:pPr marL="0" indent="0">
              <a:buNone/>
              <a:defRPr/>
            </a:pPr>
            <a:endParaRPr lang="en-US" altLang="en-US" sz="1100" dirty="0"/>
          </a:p>
          <a:p>
            <a:pPr>
              <a:defRPr/>
            </a:pPr>
            <a:endParaRPr lang="en-US" altLang="en-US" sz="1100" dirty="0"/>
          </a:p>
          <a:p>
            <a:pPr marL="0" indent="0">
              <a:buNone/>
            </a:pPr>
            <a:endParaRPr lang="en-US" sz="2800"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0"/>
            <a:ext cx="8839200" cy="703730"/>
          </a:xfrm>
        </p:spPr>
        <p:txBody>
          <a:bodyPr>
            <a:normAutofit/>
          </a:bodyPr>
          <a:lstStyle/>
          <a:p>
            <a:pPr algn="ctr"/>
            <a:r>
              <a:rPr lang="en-US" sz="3600" b="1" dirty="0"/>
              <a:t>Examples of Scaffolding </a:t>
            </a:r>
          </a:p>
        </p:txBody>
      </p:sp>
      <p:sp>
        <p:nvSpPr>
          <p:cNvPr id="3" name="Content Placeholder 2"/>
          <p:cNvSpPr>
            <a:spLocks noGrp="1"/>
          </p:cNvSpPr>
          <p:nvPr>
            <p:ph idx="1"/>
          </p:nvPr>
        </p:nvSpPr>
        <p:spPr>
          <a:xfrm>
            <a:off x="76200" y="2219325"/>
            <a:ext cx="8915400" cy="4410075"/>
          </a:xfrm>
        </p:spPr>
        <p:txBody>
          <a:bodyPr>
            <a:normAutofit/>
          </a:bodyPr>
          <a:lstStyle/>
          <a:p>
            <a:pPr>
              <a:defRPr/>
            </a:pPr>
            <a:r>
              <a:rPr lang="en-US" altLang="en-US" sz="2400" dirty="0"/>
              <a:t>Provide reading materials at the student’s reading level </a:t>
            </a:r>
          </a:p>
          <a:p>
            <a:pPr>
              <a:defRPr/>
            </a:pPr>
            <a:r>
              <a:rPr lang="en-US" altLang="en-US" sz="2400" dirty="0"/>
              <a:t>Pre-teach vocabulary</a:t>
            </a:r>
          </a:p>
          <a:p>
            <a:pPr>
              <a:defRPr/>
            </a:pPr>
            <a:r>
              <a:rPr lang="en-US" altLang="en-US" sz="2400" dirty="0"/>
              <a:t>Provide instructions in multiple forms(orally &amp; written)</a:t>
            </a:r>
          </a:p>
          <a:p>
            <a:pPr>
              <a:defRPr/>
            </a:pPr>
            <a:r>
              <a:rPr lang="en-US" altLang="en-US" sz="2400" dirty="0"/>
              <a:t>Model what needs to be done </a:t>
            </a:r>
          </a:p>
          <a:p>
            <a:pPr>
              <a:defRPr/>
            </a:pPr>
            <a:r>
              <a:rPr lang="en-US" altLang="en-US" sz="2400" dirty="0"/>
              <a:t>Small group instruction – targeted instruction/practice </a:t>
            </a:r>
          </a:p>
          <a:p>
            <a:pPr>
              <a:defRPr/>
            </a:pPr>
            <a:r>
              <a:rPr lang="en-US" altLang="en-US" sz="2400" dirty="0"/>
              <a:t>Use graphic organizers or templates</a:t>
            </a:r>
          </a:p>
          <a:p>
            <a:pPr>
              <a:defRPr/>
            </a:pPr>
            <a:r>
              <a:rPr lang="en-US" altLang="en-US" sz="2400" dirty="0"/>
              <a:t>Distribute timelines for work completion</a:t>
            </a:r>
          </a:p>
          <a:p>
            <a:pPr>
              <a:defRPr/>
            </a:pPr>
            <a:r>
              <a:rPr lang="en-US" altLang="en-US" sz="2400" dirty="0"/>
              <a:t>Give explicit feedback on next steps of learning</a:t>
            </a:r>
          </a:p>
          <a:p>
            <a:pPr>
              <a:defRPr/>
            </a:pPr>
            <a:r>
              <a:rPr lang="en-US" altLang="en-US" sz="2400" dirty="0"/>
              <a:t>Connect content with student interests</a:t>
            </a:r>
          </a:p>
          <a:p>
            <a:pPr>
              <a:defRPr/>
            </a:pPr>
            <a:r>
              <a:rPr lang="en-US" altLang="en-US" sz="2400" dirty="0"/>
              <a:t>Break work into smaller parts</a:t>
            </a:r>
          </a:p>
          <a:p>
            <a:pPr marL="0" indent="0">
              <a:buNone/>
            </a:pPr>
            <a:endParaRPr lang="en-US"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0"/>
            <a:ext cx="8839200" cy="875180"/>
          </a:xfrm>
        </p:spPr>
        <p:txBody>
          <a:bodyPr>
            <a:normAutofit/>
          </a:bodyPr>
          <a:lstStyle/>
          <a:p>
            <a:pPr algn="ctr"/>
            <a:r>
              <a:rPr lang="en-US" sz="3600" b="1" dirty="0"/>
              <a:t>Tiered Assignments</a:t>
            </a:r>
          </a:p>
        </p:txBody>
      </p:sp>
      <p:sp>
        <p:nvSpPr>
          <p:cNvPr id="3" name="Content Placeholder 2"/>
          <p:cNvSpPr>
            <a:spLocks noGrp="1"/>
          </p:cNvSpPr>
          <p:nvPr>
            <p:ph idx="1"/>
          </p:nvPr>
        </p:nvSpPr>
        <p:spPr>
          <a:xfrm>
            <a:off x="76200" y="2533650"/>
            <a:ext cx="8915400" cy="4095750"/>
          </a:xfrm>
        </p:spPr>
        <p:txBody>
          <a:bodyPr>
            <a:normAutofit/>
          </a:bodyPr>
          <a:lstStyle/>
          <a:p>
            <a:pPr lvl="1">
              <a:buFont typeface="Arial" charset="0"/>
              <a:buChar char="–"/>
              <a:defRPr/>
            </a:pPr>
            <a:r>
              <a:rPr lang="en-US" sz="2800" dirty="0" smtClean="0"/>
              <a:t>Equally </a:t>
            </a:r>
            <a:r>
              <a:rPr lang="en-US" sz="2800" dirty="0"/>
              <a:t>active</a:t>
            </a:r>
          </a:p>
          <a:p>
            <a:pPr lvl="1">
              <a:buFont typeface="Arial" charset="0"/>
              <a:buChar char="–"/>
              <a:defRPr/>
            </a:pPr>
            <a:r>
              <a:rPr lang="en-US" sz="2800" dirty="0"/>
              <a:t>Equally interesting and engaging</a:t>
            </a:r>
          </a:p>
          <a:p>
            <a:pPr lvl="1">
              <a:buFont typeface="Arial" charset="0"/>
              <a:buChar char="–"/>
              <a:defRPr/>
            </a:pPr>
            <a:r>
              <a:rPr lang="en-US" sz="2800" dirty="0"/>
              <a:t>Fair in terms of work expectations and time needed</a:t>
            </a:r>
          </a:p>
          <a:p>
            <a:pPr lvl="1">
              <a:buFont typeface="Arial" charset="0"/>
              <a:buChar char="–"/>
              <a:defRPr/>
            </a:pPr>
            <a:r>
              <a:rPr lang="en-US" sz="2800" dirty="0"/>
              <a:t>Requiring the use of key concepts, skills, or ideas</a:t>
            </a:r>
          </a:p>
          <a:p>
            <a:pPr marL="0" indent="0">
              <a:buNone/>
            </a:pPr>
            <a:endParaRPr lang="en-US" sz="2800"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41424"/>
            <a:ext cx="9143999" cy="483190"/>
          </a:xfrm>
        </p:spPr>
        <p:txBody>
          <a:bodyPr>
            <a:normAutofit fontScale="90000"/>
          </a:bodyPr>
          <a:lstStyle/>
          <a:p>
            <a:pPr algn="ctr"/>
            <a:r>
              <a:rPr lang="en-US" dirty="0"/>
              <a:t>Completing a Character Map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3015801"/>
              </p:ext>
            </p:extLst>
          </p:nvPr>
        </p:nvGraphicFramePr>
        <p:xfrm>
          <a:off x="-1" y="1757780"/>
          <a:ext cx="9144000" cy="5033638"/>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4152392588"/>
                    </a:ext>
                  </a:extLst>
                </a:gridCol>
                <a:gridCol w="3048000">
                  <a:extLst>
                    <a:ext uri="{9D8B030D-6E8A-4147-A177-3AD203B41FA5}">
                      <a16:colId xmlns="" xmlns:a16="http://schemas.microsoft.com/office/drawing/2014/main" val="1939796373"/>
                    </a:ext>
                  </a:extLst>
                </a:gridCol>
                <a:gridCol w="3048000">
                  <a:extLst>
                    <a:ext uri="{9D8B030D-6E8A-4147-A177-3AD203B41FA5}">
                      <a16:colId xmlns="" xmlns:a16="http://schemas.microsoft.com/office/drawing/2014/main" val="67282920"/>
                    </a:ext>
                  </a:extLst>
                </a:gridCol>
              </a:tblGrid>
              <a:tr h="366083">
                <a:tc>
                  <a:txBody>
                    <a:bodyPr/>
                    <a:lstStyle/>
                    <a:p>
                      <a:r>
                        <a:rPr lang="en-US" dirty="0"/>
                        <a:t>Tier 1 (Low)</a:t>
                      </a:r>
                    </a:p>
                  </a:txBody>
                  <a:tcPr/>
                </a:tc>
                <a:tc>
                  <a:txBody>
                    <a:bodyPr/>
                    <a:lstStyle/>
                    <a:p>
                      <a:r>
                        <a:rPr lang="en-US" dirty="0"/>
                        <a:t>Tier 2 (Middle)</a:t>
                      </a:r>
                    </a:p>
                  </a:txBody>
                  <a:tcPr/>
                </a:tc>
                <a:tc>
                  <a:txBody>
                    <a:bodyPr/>
                    <a:lstStyle/>
                    <a:p>
                      <a:r>
                        <a:rPr lang="en-US" dirty="0"/>
                        <a:t>Tier 3 (High)</a:t>
                      </a:r>
                    </a:p>
                  </a:txBody>
                  <a:tcPr/>
                </a:tc>
                <a:extLst>
                  <a:ext uri="{0D108BD9-81ED-4DB2-BD59-A6C34878D82A}">
                    <a16:rowId xmlns="" xmlns:a16="http://schemas.microsoft.com/office/drawing/2014/main" val="130227809"/>
                  </a:ext>
                </a:extLst>
              </a:tr>
              <a:tr h="4667555">
                <a:tc>
                  <a:txBody>
                    <a:bodyPr/>
                    <a:lstStyle/>
                    <a:p>
                      <a:r>
                        <a:rPr lang="en-US" sz="2000" dirty="0"/>
                        <a:t>Describe:</a:t>
                      </a:r>
                    </a:p>
                    <a:p>
                      <a:pPr marL="285750" indent="-285750">
                        <a:buFont typeface="Arial" panose="020B0604020202020204" pitchFamily="34" charset="0"/>
                        <a:buChar char="•"/>
                      </a:pPr>
                      <a:r>
                        <a:rPr lang="en-US" sz="2000" dirty="0"/>
                        <a:t>How</a:t>
                      </a:r>
                      <a:r>
                        <a:rPr lang="en-US" sz="2000" baseline="0" dirty="0"/>
                        <a:t> the character looks</a:t>
                      </a:r>
                    </a:p>
                    <a:p>
                      <a:pPr marL="285750" indent="-285750">
                        <a:buFont typeface="Arial" panose="020B0604020202020204" pitchFamily="34" charset="0"/>
                        <a:buChar char="•"/>
                      </a:pPr>
                      <a:r>
                        <a:rPr lang="en-US" sz="2000" baseline="0" dirty="0"/>
                        <a:t>What the character says</a:t>
                      </a:r>
                    </a:p>
                    <a:p>
                      <a:pPr marL="285750" indent="-285750">
                        <a:buFont typeface="Arial" panose="020B0604020202020204" pitchFamily="34" charset="0"/>
                        <a:buChar char="•"/>
                      </a:pPr>
                      <a:r>
                        <a:rPr lang="en-US" sz="2000" baseline="0" dirty="0"/>
                        <a:t>How the character thinks or acts</a:t>
                      </a:r>
                    </a:p>
                    <a:p>
                      <a:pPr marL="285750" indent="-285750">
                        <a:buFont typeface="Arial" panose="020B0604020202020204" pitchFamily="34" charset="0"/>
                        <a:buChar char="•"/>
                      </a:pPr>
                      <a:r>
                        <a:rPr lang="en-US" sz="2000" baseline="0" dirty="0"/>
                        <a:t>The most important thing to know about the character</a:t>
                      </a:r>
                      <a:endParaRPr lang="en-US" sz="2000" dirty="0"/>
                    </a:p>
                  </a:txBody>
                  <a:tcPr/>
                </a:tc>
                <a:tc>
                  <a:txBody>
                    <a:bodyPr/>
                    <a:lstStyle/>
                    <a:p>
                      <a:r>
                        <a:rPr lang="en-US" sz="2000" dirty="0"/>
                        <a:t>Describe:</a:t>
                      </a:r>
                    </a:p>
                    <a:p>
                      <a:pPr marL="285750" indent="-285750">
                        <a:buFont typeface="Arial" panose="020B0604020202020204" pitchFamily="34" charset="0"/>
                        <a:buChar char="•"/>
                      </a:pPr>
                      <a:r>
                        <a:rPr lang="en-US" sz="2000" dirty="0"/>
                        <a:t>What the character says of does</a:t>
                      </a:r>
                    </a:p>
                    <a:p>
                      <a:pPr marL="285750" indent="-285750">
                        <a:buFont typeface="Arial" panose="020B0604020202020204" pitchFamily="34" charset="0"/>
                        <a:buChar char="•"/>
                      </a:pPr>
                      <a:r>
                        <a:rPr lang="en-US" sz="2000" dirty="0"/>
                        <a:t>What the character really means to say or do </a:t>
                      </a:r>
                    </a:p>
                    <a:p>
                      <a:pPr marL="285750" indent="-285750">
                        <a:buFont typeface="Arial" panose="020B0604020202020204" pitchFamily="34" charset="0"/>
                        <a:buChar char="•"/>
                      </a:pPr>
                      <a:r>
                        <a:rPr lang="en-US" sz="2000" dirty="0"/>
                        <a:t>What goals does the character have</a:t>
                      </a:r>
                    </a:p>
                    <a:p>
                      <a:pPr marL="285750" indent="-285750">
                        <a:buFont typeface="Arial" panose="020B0604020202020204" pitchFamily="34" charset="0"/>
                        <a:buChar char="•"/>
                      </a:pPr>
                      <a:r>
                        <a:rPr lang="en-US" sz="2000" dirty="0"/>
                        <a:t>What the character would</a:t>
                      </a:r>
                      <a:r>
                        <a:rPr lang="en-US" sz="2000" baseline="0" dirty="0"/>
                        <a:t> mostly like us to know about him or her</a:t>
                      </a:r>
                    </a:p>
                    <a:p>
                      <a:pPr marL="285750" indent="-285750">
                        <a:buFont typeface="Arial" panose="020B0604020202020204" pitchFamily="34" charset="0"/>
                        <a:buChar char="•"/>
                      </a:pPr>
                      <a:r>
                        <a:rPr lang="en-US" sz="2000" baseline="0" dirty="0"/>
                        <a:t>What changes the character went through</a:t>
                      </a:r>
                      <a:endParaRPr lang="en-US" sz="2000" dirty="0"/>
                    </a:p>
                  </a:txBody>
                  <a:tcPr/>
                </a:tc>
                <a:tc>
                  <a:txBody>
                    <a:bodyPr/>
                    <a:lstStyle/>
                    <a:p>
                      <a:r>
                        <a:rPr lang="en-US" sz="2000" dirty="0"/>
                        <a:t>Describe:</a:t>
                      </a:r>
                    </a:p>
                    <a:p>
                      <a:pPr marL="285750" indent="-285750">
                        <a:buFont typeface="Arial" panose="020B0604020202020204" pitchFamily="34" charset="0"/>
                        <a:buChar char="•"/>
                      </a:pPr>
                      <a:r>
                        <a:rPr lang="en-US" sz="2000" dirty="0"/>
                        <a:t>Clues the author gives us about the character</a:t>
                      </a:r>
                    </a:p>
                    <a:p>
                      <a:pPr marL="285750" indent="-285750">
                        <a:buFont typeface="Arial" panose="020B0604020202020204" pitchFamily="34" charset="0"/>
                        <a:buChar char="•"/>
                      </a:pPr>
                      <a:r>
                        <a:rPr lang="en-US" sz="2000" dirty="0"/>
                        <a:t>Why the author gives these clues</a:t>
                      </a:r>
                    </a:p>
                    <a:p>
                      <a:pPr marL="285750" indent="-285750">
                        <a:buFont typeface="Arial" panose="020B0604020202020204" pitchFamily="34" charset="0"/>
                        <a:buChar char="•"/>
                      </a:pPr>
                      <a:r>
                        <a:rPr lang="en-US" sz="2000" dirty="0"/>
                        <a:t>The author’s bottom line about this character</a:t>
                      </a:r>
                    </a:p>
                    <a:p>
                      <a:pPr marL="0" indent="0">
                        <a:buFont typeface="Arial" panose="020B0604020202020204" pitchFamily="34" charset="0"/>
                        <a:buNone/>
                      </a:pPr>
                      <a:endParaRPr lang="en-US" sz="2000" dirty="0"/>
                    </a:p>
                  </a:txBody>
                  <a:tcPr/>
                </a:tc>
                <a:extLst>
                  <a:ext uri="{0D108BD9-81ED-4DB2-BD59-A6C34878D82A}">
                    <a16:rowId xmlns="" xmlns:a16="http://schemas.microsoft.com/office/drawing/2014/main" val="223478574"/>
                  </a:ext>
                </a:extLst>
              </a:tr>
            </a:tbl>
          </a:graphicData>
        </a:graphic>
      </p:graphicFrame>
    </p:spTree>
    <p:extLst>
      <p:ext uri="{BB962C8B-B14F-4D97-AF65-F5344CB8AC3E}">
        <p14:creationId xmlns:p14="http://schemas.microsoft.com/office/powerpoint/2010/main" val="17608094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433" y="1203567"/>
            <a:ext cx="8868791" cy="1255547"/>
          </a:xfrm>
        </p:spPr>
        <p:txBody>
          <a:bodyPr>
            <a:noAutofit/>
          </a:bodyPr>
          <a:lstStyle/>
          <a:p>
            <a:r>
              <a:rPr lang="en-US" sz="2400" dirty="0"/>
              <a:t>After whole group class reading of a current events issue in </a:t>
            </a:r>
            <a:r>
              <a:rPr lang="en-US" sz="2400" i="1" dirty="0"/>
              <a:t>Time For Kids </a:t>
            </a:r>
            <a:r>
              <a:rPr lang="en-US" sz="2400" dirty="0"/>
              <a:t>magazine on global warming, students complete a related activity differentiated by complexity.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4581484"/>
              </p:ext>
            </p:extLst>
          </p:nvPr>
        </p:nvGraphicFramePr>
        <p:xfrm>
          <a:off x="230819" y="2618913"/>
          <a:ext cx="8744504" cy="4145871"/>
        </p:xfrm>
        <a:graphic>
          <a:graphicData uri="http://schemas.openxmlformats.org/drawingml/2006/table">
            <a:tbl>
              <a:tblPr firstRow="1" bandRow="1">
                <a:tableStyleId>{5C22544A-7EE6-4342-B048-85BDC9FD1C3A}</a:tableStyleId>
              </a:tblPr>
              <a:tblGrid>
                <a:gridCol w="2885244">
                  <a:extLst>
                    <a:ext uri="{9D8B030D-6E8A-4147-A177-3AD203B41FA5}">
                      <a16:colId xmlns="" xmlns:a16="http://schemas.microsoft.com/office/drawing/2014/main" val="4152392588"/>
                    </a:ext>
                  </a:extLst>
                </a:gridCol>
                <a:gridCol w="2929630">
                  <a:extLst>
                    <a:ext uri="{9D8B030D-6E8A-4147-A177-3AD203B41FA5}">
                      <a16:colId xmlns="" xmlns:a16="http://schemas.microsoft.com/office/drawing/2014/main" val="1939796373"/>
                    </a:ext>
                  </a:extLst>
                </a:gridCol>
                <a:gridCol w="2929630">
                  <a:extLst>
                    <a:ext uri="{9D8B030D-6E8A-4147-A177-3AD203B41FA5}">
                      <a16:colId xmlns="" xmlns:a16="http://schemas.microsoft.com/office/drawing/2014/main" val="67282920"/>
                    </a:ext>
                  </a:extLst>
                </a:gridCol>
              </a:tblGrid>
              <a:tr h="664884">
                <a:tc>
                  <a:txBody>
                    <a:bodyPr/>
                    <a:lstStyle/>
                    <a:p>
                      <a:r>
                        <a:rPr lang="en-US" dirty="0"/>
                        <a:t>Tier 1 </a:t>
                      </a:r>
                    </a:p>
                  </a:txBody>
                  <a:tcPr/>
                </a:tc>
                <a:tc>
                  <a:txBody>
                    <a:bodyPr/>
                    <a:lstStyle/>
                    <a:p>
                      <a:r>
                        <a:rPr lang="en-US" dirty="0"/>
                        <a:t>Tier 2 </a:t>
                      </a:r>
                    </a:p>
                  </a:txBody>
                  <a:tcPr/>
                </a:tc>
                <a:tc>
                  <a:txBody>
                    <a:bodyPr/>
                    <a:lstStyle/>
                    <a:p>
                      <a:r>
                        <a:rPr lang="en-US" dirty="0"/>
                        <a:t>Tier 3 </a:t>
                      </a:r>
                    </a:p>
                  </a:txBody>
                  <a:tcPr/>
                </a:tc>
                <a:extLst>
                  <a:ext uri="{0D108BD9-81ED-4DB2-BD59-A6C34878D82A}">
                    <a16:rowId xmlns="" xmlns:a16="http://schemas.microsoft.com/office/drawing/2014/main" val="130227809"/>
                  </a:ext>
                </a:extLst>
              </a:tr>
              <a:tr h="3480987">
                <a:tc>
                  <a:txBody>
                    <a:bodyPr/>
                    <a:lstStyle/>
                    <a:p>
                      <a:r>
                        <a:rPr lang="en-US" sz="2000" dirty="0"/>
                        <a:t>Students</a:t>
                      </a:r>
                      <a:r>
                        <a:rPr lang="en-US" sz="2000" baseline="0" dirty="0"/>
                        <a:t> </a:t>
                      </a:r>
                      <a:r>
                        <a:rPr lang="en-US" sz="2000" dirty="0"/>
                        <a:t>are asked to write a public service announcement using jingles, slogans, or art to convey why global</a:t>
                      </a:r>
                      <a:r>
                        <a:rPr lang="en-US" sz="2000" baseline="0" dirty="0"/>
                        <a:t> warming is a problem and what people can do to prevent it</a:t>
                      </a:r>
                      <a:endParaRPr lang="en-US" sz="2000" dirty="0"/>
                    </a:p>
                  </a:txBody>
                  <a:tcPr/>
                </a:tc>
                <a:tc>
                  <a:txBody>
                    <a:bodyPr/>
                    <a:lstStyle/>
                    <a:p>
                      <a:r>
                        <a:rPr lang="en-US" sz="2000" dirty="0"/>
                        <a:t>Students conduct a survey</a:t>
                      </a:r>
                      <a:r>
                        <a:rPr lang="en-US" sz="2000" baseline="0" dirty="0"/>
                        <a:t> of peer awareness and understanding of global warming.  They design a limited number of questions and decide how to report their results such as with charts or in a newscast. </a:t>
                      </a:r>
                      <a:endParaRPr lang="en-US" sz="2000" dirty="0"/>
                    </a:p>
                  </a:txBody>
                  <a:tcPr/>
                </a:tc>
                <a:tc>
                  <a:txBody>
                    <a:bodyPr/>
                    <a:lstStyle/>
                    <a:p>
                      <a:r>
                        <a:rPr lang="en-US" sz="2000" dirty="0"/>
                        <a:t>Students debate the issue about the seriousness of global warning, each side expressing a different viewpoint.  They must provide credible evidence to support their opinions and arguments.</a:t>
                      </a:r>
                    </a:p>
                    <a:p>
                      <a:pPr marL="0" indent="0">
                        <a:buFont typeface="Arial" panose="020B0604020202020204" pitchFamily="34" charset="0"/>
                        <a:buNone/>
                      </a:pPr>
                      <a:endParaRPr lang="en-US" dirty="0"/>
                    </a:p>
                  </a:txBody>
                  <a:tcPr/>
                </a:tc>
                <a:extLst>
                  <a:ext uri="{0D108BD9-81ED-4DB2-BD59-A6C34878D82A}">
                    <a16:rowId xmlns="" xmlns:a16="http://schemas.microsoft.com/office/drawing/2014/main" val="223478574"/>
                  </a:ext>
                </a:extLst>
              </a:tr>
            </a:tbl>
          </a:graphicData>
        </a:graphic>
      </p:graphicFrame>
    </p:spTree>
    <p:extLst>
      <p:ext uri="{BB962C8B-B14F-4D97-AF65-F5344CB8AC3E}">
        <p14:creationId xmlns:p14="http://schemas.microsoft.com/office/powerpoint/2010/main" val="288384818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433" y="1203568"/>
            <a:ext cx="8868791" cy="1202281"/>
          </a:xfrm>
        </p:spPr>
        <p:txBody>
          <a:bodyPr>
            <a:noAutofit/>
          </a:bodyPr>
          <a:lstStyle/>
          <a:p>
            <a:r>
              <a:rPr lang="en-US" sz="2400" dirty="0"/>
              <a:t>Students all use the same materials, but what they do with the materials is different.</a:t>
            </a:r>
            <a:br>
              <a:rPr lang="en-US" sz="2400" dirty="0"/>
            </a:br>
            <a:r>
              <a:rPr lang="en-US" sz="2400" dirty="0"/>
              <a:t>Example:  Pattern block math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9437288"/>
              </p:ext>
            </p:extLst>
          </p:nvPr>
        </p:nvGraphicFramePr>
        <p:xfrm>
          <a:off x="230819" y="2716567"/>
          <a:ext cx="8744504" cy="4048217"/>
        </p:xfrm>
        <a:graphic>
          <a:graphicData uri="http://schemas.openxmlformats.org/drawingml/2006/table">
            <a:tbl>
              <a:tblPr firstRow="1" bandRow="1">
                <a:tableStyleId>{5C22544A-7EE6-4342-B048-85BDC9FD1C3A}</a:tableStyleId>
              </a:tblPr>
              <a:tblGrid>
                <a:gridCol w="2885244">
                  <a:extLst>
                    <a:ext uri="{9D8B030D-6E8A-4147-A177-3AD203B41FA5}">
                      <a16:colId xmlns="" xmlns:a16="http://schemas.microsoft.com/office/drawing/2014/main" val="4152392588"/>
                    </a:ext>
                  </a:extLst>
                </a:gridCol>
                <a:gridCol w="2929630">
                  <a:extLst>
                    <a:ext uri="{9D8B030D-6E8A-4147-A177-3AD203B41FA5}">
                      <a16:colId xmlns="" xmlns:a16="http://schemas.microsoft.com/office/drawing/2014/main" val="1939796373"/>
                    </a:ext>
                  </a:extLst>
                </a:gridCol>
                <a:gridCol w="2929630">
                  <a:extLst>
                    <a:ext uri="{9D8B030D-6E8A-4147-A177-3AD203B41FA5}">
                      <a16:colId xmlns="" xmlns:a16="http://schemas.microsoft.com/office/drawing/2014/main" val="67282920"/>
                    </a:ext>
                  </a:extLst>
                </a:gridCol>
              </a:tblGrid>
              <a:tr h="649223">
                <a:tc>
                  <a:txBody>
                    <a:bodyPr/>
                    <a:lstStyle/>
                    <a:p>
                      <a:r>
                        <a:rPr lang="en-US" dirty="0"/>
                        <a:t>Tier 1 </a:t>
                      </a:r>
                    </a:p>
                  </a:txBody>
                  <a:tcPr/>
                </a:tc>
                <a:tc>
                  <a:txBody>
                    <a:bodyPr/>
                    <a:lstStyle/>
                    <a:p>
                      <a:r>
                        <a:rPr lang="en-US" dirty="0"/>
                        <a:t>Tier 2 </a:t>
                      </a:r>
                    </a:p>
                  </a:txBody>
                  <a:tcPr/>
                </a:tc>
                <a:tc>
                  <a:txBody>
                    <a:bodyPr/>
                    <a:lstStyle/>
                    <a:p>
                      <a:r>
                        <a:rPr lang="en-US" dirty="0"/>
                        <a:t>Tier 3 </a:t>
                      </a:r>
                    </a:p>
                  </a:txBody>
                  <a:tcPr/>
                </a:tc>
                <a:extLst>
                  <a:ext uri="{0D108BD9-81ED-4DB2-BD59-A6C34878D82A}">
                    <a16:rowId xmlns="" xmlns:a16="http://schemas.microsoft.com/office/drawing/2014/main" val="130227809"/>
                  </a:ext>
                </a:extLst>
              </a:tr>
              <a:tr h="3398994">
                <a:tc>
                  <a:txBody>
                    <a:bodyPr/>
                    <a:lstStyle/>
                    <a:p>
                      <a:r>
                        <a:rPr lang="en-US" sz="2000" dirty="0"/>
                        <a:t>Identify all the ways you can group your pattern blocks.</a:t>
                      </a:r>
                    </a:p>
                  </a:txBody>
                  <a:tcPr/>
                </a:tc>
                <a:tc>
                  <a:txBody>
                    <a:bodyPr/>
                    <a:lstStyle/>
                    <a:p>
                      <a:r>
                        <a:rPr lang="en-US" sz="2000" dirty="0"/>
                        <a:t>Identify all the different patterns you can make with your pattern blocks.</a:t>
                      </a:r>
                    </a:p>
                  </a:txBody>
                  <a:tcPr/>
                </a:tc>
                <a:tc>
                  <a:txBody>
                    <a:bodyPr/>
                    <a:lstStyle/>
                    <a:p>
                      <a:pPr marL="0" indent="0">
                        <a:buFont typeface="Arial" panose="020B0604020202020204" pitchFamily="34" charset="0"/>
                        <a:buNone/>
                      </a:pPr>
                      <a:r>
                        <a:rPr lang="en-US" dirty="0"/>
                        <a:t>Create a bar graph to show all the different kinds of pattern blocks in your bag.</a:t>
                      </a:r>
                    </a:p>
                  </a:txBody>
                  <a:tcPr/>
                </a:tc>
                <a:extLst>
                  <a:ext uri="{0D108BD9-81ED-4DB2-BD59-A6C34878D82A}">
                    <a16:rowId xmlns="" xmlns:a16="http://schemas.microsoft.com/office/drawing/2014/main" val="223478574"/>
                  </a:ext>
                </a:extLst>
              </a:tr>
            </a:tbl>
          </a:graphicData>
        </a:graphic>
      </p:graphicFrame>
    </p:spTree>
    <p:extLst>
      <p:ext uri="{BB962C8B-B14F-4D97-AF65-F5344CB8AC3E}">
        <p14:creationId xmlns:p14="http://schemas.microsoft.com/office/powerpoint/2010/main" val="37502713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8" y="1165412"/>
            <a:ext cx="8821271" cy="761042"/>
          </a:xfrm>
        </p:spPr>
        <p:txBody>
          <a:bodyPr>
            <a:noAutofit/>
          </a:bodyPr>
          <a:lstStyle/>
          <a:p>
            <a:pPr algn="ctr"/>
            <a:r>
              <a:rPr lang="en-US" sz="3200" b="1" dirty="0"/>
              <a:t>Who are struggling students?</a:t>
            </a:r>
          </a:p>
        </p:txBody>
      </p:sp>
      <p:sp>
        <p:nvSpPr>
          <p:cNvPr id="3" name="Content Placeholder 2"/>
          <p:cNvSpPr>
            <a:spLocks noGrp="1"/>
          </p:cNvSpPr>
          <p:nvPr>
            <p:ph idx="1"/>
          </p:nvPr>
        </p:nvSpPr>
        <p:spPr>
          <a:xfrm>
            <a:off x="76200" y="2259106"/>
            <a:ext cx="9067800" cy="4446493"/>
          </a:xfrm>
        </p:spPr>
        <p:txBody>
          <a:bodyPr>
            <a:normAutofit/>
          </a:bodyPr>
          <a:lstStyle/>
          <a:p>
            <a:pPr marL="0" indent="0">
              <a:buNone/>
            </a:pPr>
            <a:r>
              <a:rPr lang="en-US" sz="2800" dirty="0"/>
              <a:t>Struggling students are:</a:t>
            </a:r>
          </a:p>
          <a:p>
            <a:pPr>
              <a:buFont typeface="Wingdings" panose="05000000000000000000" pitchFamily="2" charset="2"/>
              <a:buChar char="q"/>
            </a:pPr>
            <a:r>
              <a:rPr lang="en-US" sz="2800" dirty="0"/>
              <a:t> Students with diagnosed disabilities and have an </a:t>
            </a:r>
          </a:p>
          <a:p>
            <a:pPr marL="0" indent="0">
              <a:buNone/>
            </a:pPr>
            <a:r>
              <a:rPr lang="en-US" sz="2800" dirty="0"/>
              <a:t>    IESP</a:t>
            </a:r>
          </a:p>
          <a:p>
            <a:pPr>
              <a:buFont typeface="Wingdings" panose="05000000000000000000" pitchFamily="2" charset="2"/>
              <a:buChar char="q"/>
            </a:pPr>
            <a:r>
              <a:rPr lang="en-US" sz="2800" dirty="0"/>
              <a:t> Students who have a disability but did not qualify  </a:t>
            </a:r>
          </a:p>
          <a:p>
            <a:pPr marL="0" indent="0">
              <a:buNone/>
            </a:pPr>
            <a:r>
              <a:rPr lang="en-US" sz="2800" dirty="0"/>
              <a:t>    for special education - instead they have a Student </a:t>
            </a:r>
          </a:p>
          <a:p>
            <a:pPr marL="0" indent="0">
              <a:buNone/>
            </a:pPr>
            <a:r>
              <a:rPr lang="en-US" sz="2800" dirty="0"/>
              <a:t>    Assistance Plan</a:t>
            </a:r>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20289632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433" y="1203568"/>
            <a:ext cx="8868791" cy="1202281"/>
          </a:xfrm>
        </p:spPr>
        <p:txBody>
          <a:bodyPr>
            <a:noAutofit/>
          </a:bodyPr>
          <a:lstStyle/>
          <a:p>
            <a:r>
              <a:rPr lang="en-US" sz="2400" dirty="0"/>
              <a:t>Students work on the same outcomes, but use a different process to get there.</a:t>
            </a:r>
            <a:br>
              <a:rPr lang="en-US" sz="2400" dirty="0"/>
            </a:br>
            <a:r>
              <a:rPr lang="en-US" sz="2400" dirty="0"/>
              <a:t>Example:  What are the characteristics of a hero?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7505496"/>
              </p:ext>
            </p:extLst>
          </p:nvPr>
        </p:nvGraphicFramePr>
        <p:xfrm>
          <a:off x="230819" y="2716567"/>
          <a:ext cx="8744504" cy="4048217"/>
        </p:xfrm>
        <a:graphic>
          <a:graphicData uri="http://schemas.openxmlformats.org/drawingml/2006/table">
            <a:tbl>
              <a:tblPr firstRow="1" bandRow="1">
                <a:tableStyleId>{5C22544A-7EE6-4342-B048-85BDC9FD1C3A}</a:tableStyleId>
              </a:tblPr>
              <a:tblGrid>
                <a:gridCol w="2885244">
                  <a:extLst>
                    <a:ext uri="{9D8B030D-6E8A-4147-A177-3AD203B41FA5}">
                      <a16:colId xmlns="" xmlns:a16="http://schemas.microsoft.com/office/drawing/2014/main" val="4152392588"/>
                    </a:ext>
                  </a:extLst>
                </a:gridCol>
                <a:gridCol w="2929630">
                  <a:extLst>
                    <a:ext uri="{9D8B030D-6E8A-4147-A177-3AD203B41FA5}">
                      <a16:colId xmlns="" xmlns:a16="http://schemas.microsoft.com/office/drawing/2014/main" val="1939796373"/>
                    </a:ext>
                  </a:extLst>
                </a:gridCol>
                <a:gridCol w="2929630">
                  <a:extLst>
                    <a:ext uri="{9D8B030D-6E8A-4147-A177-3AD203B41FA5}">
                      <a16:colId xmlns="" xmlns:a16="http://schemas.microsoft.com/office/drawing/2014/main" val="67282920"/>
                    </a:ext>
                  </a:extLst>
                </a:gridCol>
              </a:tblGrid>
              <a:tr h="649223">
                <a:tc>
                  <a:txBody>
                    <a:bodyPr/>
                    <a:lstStyle/>
                    <a:p>
                      <a:r>
                        <a:rPr lang="en-US" dirty="0"/>
                        <a:t>Tier 1 </a:t>
                      </a:r>
                    </a:p>
                  </a:txBody>
                  <a:tcPr/>
                </a:tc>
                <a:tc>
                  <a:txBody>
                    <a:bodyPr/>
                    <a:lstStyle/>
                    <a:p>
                      <a:r>
                        <a:rPr lang="en-US" dirty="0"/>
                        <a:t>Tier 2 </a:t>
                      </a:r>
                    </a:p>
                  </a:txBody>
                  <a:tcPr/>
                </a:tc>
                <a:tc>
                  <a:txBody>
                    <a:bodyPr/>
                    <a:lstStyle/>
                    <a:p>
                      <a:r>
                        <a:rPr lang="en-US" dirty="0"/>
                        <a:t>Tier 3 </a:t>
                      </a:r>
                    </a:p>
                  </a:txBody>
                  <a:tcPr/>
                </a:tc>
                <a:extLst>
                  <a:ext uri="{0D108BD9-81ED-4DB2-BD59-A6C34878D82A}">
                    <a16:rowId xmlns="" xmlns:a16="http://schemas.microsoft.com/office/drawing/2014/main" val="130227809"/>
                  </a:ext>
                </a:extLst>
              </a:tr>
              <a:tr h="3398994">
                <a:tc>
                  <a:txBody>
                    <a:bodyPr/>
                    <a:lstStyle/>
                    <a:p>
                      <a:r>
                        <a:rPr lang="en-US" sz="2000" dirty="0"/>
                        <a:t>Make</a:t>
                      </a:r>
                      <a:r>
                        <a:rPr lang="en-US" sz="2000" baseline="0" dirty="0"/>
                        <a:t> a chart of specific heroes and what they did to make them a hero.</a:t>
                      </a:r>
                      <a:endParaRPr lang="en-US" sz="2000" dirty="0"/>
                    </a:p>
                  </a:txBody>
                  <a:tcPr/>
                </a:tc>
                <a:tc>
                  <a:txBody>
                    <a:bodyPr/>
                    <a:lstStyle/>
                    <a:p>
                      <a:r>
                        <a:rPr lang="en-US" sz="2000" dirty="0"/>
                        <a:t>Chose</a:t>
                      </a:r>
                      <a:r>
                        <a:rPr lang="en-US" sz="2000" baseline="0" dirty="0"/>
                        <a:t> two or three heroes and compare them in a Venn diagram.</a:t>
                      </a:r>
                      <a:endParaRPr lang="en-US" sz="2000" dirty="0"/>
                    </a:p>
                  </a:txBody>
                  <a:tcPr/>
                </a:tc>
                <a:tc>
                  <a:txBody>
                    <a:bodyPr/>
                    <a:lstStyle/>
                    <a:p>
                      <a:pPr marL="0" indent="0">
                        <a:buFont typeface="Arial" panose="020B0604020202020204" pitchFamily="34" charset="0"/>
                        <a:buNone/>
                      </a:pPr>
                      <a:r>
                        <a:rPr lang="en-US" dirty="0"/>
                        <a:t>List</a:t>
                      </a:r>
                      <a:r>
                        <a:rPr lang="en-US" baseline="0" dirty="0"/>
                        <a:t> personal characteristics exhibited by heroes and rank them from most to least important.</a:t>
                      </a:r>
                      <a:endParaRPr lang="en-US" dirty="0"/>
                    </a:p>
                  </a:txBody>
                  <a:tcPr/>
                </a:tc>
                <a:extLst>
                  <a:ext uri="{0D108BD9-81ED-4DB2-BD59-A6C34878D82A}">
                    <a16:rowId xmlns="" xmlns:a16="http://schemas.microsoft.com/office/drawing/2014/main" val="223478574"/>
                  </a:ext>
                </a:extLst>
              </a:tr>
            </a:tbl>
          </a:graphicData>
        </a:graphic>
      </p:graphicFrame>
    </p:spTree>
    <p:extLst>
      <p:ext uri="{BB962C8B-B14F-4D97-AF65-F5344CB8AC3E}">
        <p14:creationId xmlns:p14="http://schemas.microsoft.com/office/powerpoint/2010/main" val="366519313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6443"/>
            <a:ext cx="9046346" cy="1713390"/>
          </a:xfrm>
        </p:spPr>
        <p:txBody>
          <a:bodyPr>
            <a:noAutofit/>
          </a:bodyPr>
          <a:lstStyle/>
          <a:p>
            <a:r>
              <a:rPr lang="en-US" sz="2400" dirty="0"/>
              <a:t>Groups are formed based on learning preferences, using Gardner’s multiple intelligences.</a:t>
            </a:r>
            <a:br>
              <a:rPr lang="en-US" sz="2400" dirty="0"/>
            </a:br>
            <a:r>
              <a:rPr lang="en-US" sz="2400" dirty="0"/>
              <a:t>Example:  For a unit on the solar system, study of rotation and revolution of the earth.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2654544"/>
              </p:ext>
            </p:extLst>
          </p:nvPr>
        </p:nvGraphicFramePr>
        <p:xfrm>
          <a:off x="79900" y="2929630"/>
          <a:ext cx="8895425" cy="3817399"/>
        </p:xfrm>
        <a:graphic>
          <a:graphicData uri="http://schemas.openxmlformats.org/drawingml/2006/table">
            <a:tbl>
              <a:tblPr firstRow="1" bandRow="1">
                <a:tableStyleId>{5C22544A-7EE6-4342-B048-85BDC9FD1C3A}</a:tableStyleId>
              </a:tblPr>
              <a:tblGrid>
                <a:gridCol w="2920753">
                  <a:extLst>
                    <a:ext uri="{9D8B030D-6E8A-4147-A177-3AD203B41FA5}">
                      <a16:colId xmlns="" xmlns:a16="http://schemas.microsoft.com/office/drawing/2014/main" val="4152392588"/>
                    </a:ext>
                  </a:extLst>
                </a:gridCol>
                <a:gridCol w="3045042">
                  <a:extLst>
                    <a:ext uri="{9D8B030D-6E8A-4147-A177-3AD203B41FA5}">
                      <a16:colId xmlns="" xmlns:a16="http://schemas.microsoft.com/office/drawing/2014/main" val="1939796373"/>
                    </a:ext>
                  </a:extLst>
                </a:gridCol>
                <a:gridCol w="2929630">
                  <a:extLst>
                    <a:ext uri="{9D8B030D-6E8A-4147-A177-3AD203B41FA5}">
                      <a16:colId xmlns="" xmlns:a16="http://schemas.microsoft.com/office/drawing/2014/main" val="67282920"/>
                    </a:ext>
                  </a:extLst>
                </a:gridCol>
              </a:tblGrid>
              <a:tr h="495460">
                <a:tc>
                  <a:txBody>
                    <a:bodyPr/>
                    <a:lstStyle/>
                    <a:p>
                      <a:r>
                        <a:rPr lang="en-US" dirty="0"/>
                        <a:t>Tier 1 </a:t>
                      </a:r>
                    </a:p>
                  </a:txBody>
                  <a:tcPr/>
                </a:tc>
                <a:tc>
                  <a:txBody>
                    <a:bodyPr/>
                    <a:lstStyle/>
                    <a:p>
                      <a:r>
                        <a:rPr lang="en-US" dirty="0"/>
                        <a:t>Tier 2 </a:t>
                      </a:r>
                    </a:p>
                  </a:txBody>
                  <a:tcPr/>
                </a:tc>
                <a:tc>
                  <a:txBody>
                    <a:bodyPr/>
                    <a:lstStyle/>
                    <a:p>
                      <a:r>
                        <a:rPr lang="en-US" dirty="0"/>
                        <a:t>Tier 3 </a:t>
                      </a:r>
                    </a:p>
                  </a:txBody>
                  <a:tcPr/>
                </a:tc>
                <a:extLst>
                  <a:ext uri="{0D108BD9-81ED-4DB2-BD59-A6C34878D82A}">
                    <a16:rowId xmlns="" xmlns:a16="http://schemas.microsoft.com/office/drawing/2014/main" val="130227809"/>
                  </a:ext>
                </a:extLst>
              </a:tr>
              <a:tr h="3321939">
                <a:tc>
                  <a:txBody>
                    <a:bodyPr/>
                    <a:lstStyle/>
                    <a:p>
                      <a:r>
                        <a:rPr lang="en-US" sz="2000" dirty="0"/>
                        <a:t>Create a flip book, diagram, or model showing the rotation of the earth around the sun </a:t>
                      </a:r>
                    </a:p>
                    <a:p>
                      <a:r>
                        <a:rPr lang="en-US" sz="2000" dirty="0"/>
                        <a:t>(visual-spatial)</a:t>
                      </a:r>
                    </a:p>
                  </a:txBody>
                  <a:tcPr/>
                </a:tc>
                <a:tc>
                  <a:txBody>
                    <a:bodyPr/>
                    <a:lstStyle/>
                    <a:p>
                      <a:r>
                        <a:rPr lang="en-US" sz="2000" dirty="0"/>
                        <a:t>Position and move three people to demonstrate the concept of revolution and rotation of the earth with respect to the moon and sun.</a:t>
                      </a:r>
                    </a:p>
                    <a:p>
                      <a:r>
                        <a:rPr lang="en-US" sz="2000" dirty="0"/>
                        <a:t>(bodily-kinesthetic)</a:t>
                      </a:r>
                    </a:p>
                  </a:txBody>
                  <a:tcPr/>
                </a:tc>
                <a:tc>
                  <a:txBody>
                    <a:bodyPr/>
                    <a:lstStyle/>
                    <a:p>
                      <a:pPr marL="0" indent="0">
                        <a:buFont typeface="Arial" panose="020B0604020202020204" pitchFamily="34" charset="0"/>
                        <a:buNone/>
                      </a:pPr>
                      <a:r>
                        <a:rPr lang="en-US" sz="2000" dirty="0"/>
                        <a:t>Make a timeline of a year detailing the position of the New Hampshire with respect to the sun.</a:t>
                      </a:r>
                    </a:p>
                    <a:p>
                      <a:pPr marL="0" indent="0">
                        <a:buFont typeface="Arial" panose="020B0604020202020204" pitchFamily="34" charset="0"/>
                        <a:buNone/>
                      </a:pPr>
                      <a:r>
                        <a:rPr lang="en-US" sz="2000" dirty="0"/>
                        <a:t>(logical-mathematical)</a:t>
                      </a:r>
                    </a:p>
                  </a:txBody>
                  <a:tcPr/>
                </a:tc>
                <a:extLst>
                  <a:ext uri="{0D108BD9-81ED-4DB2-BD59-A6C34878D82A}">
                    <a16:rowId xmlns="" xmlns:a16="http://schemas.microsoft.com/office/drawing/2014/main" val="223478574"/>
                  </a:ext>
                </a:extLst>
              </a:tr>
            </a:tbl>
          </a:graphicData>
        </a:graphic>
      </p:graphicFrame>
    </p:spTree>
    <p:extLst>
      <p:ext uri="{BB962C8B-B14F-4D97-AF65-F5344CB8AC3E}">
        <p14:creationId xmlns:p14="http://schemas.microsoft.com/office/powerpoint/2010/main" val="15081017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76" y="1141424"/>
            <a:ext cx="8850702" cy="837470"/>
          </a:xfrm>
        </p:spPr>
        <p:txBody>
          <a:bodyPr>
            <a:normAutofit fontScale="90000"/>
          </a:bodyPr>
          <a:lstStyle/>
          <a:p>
            <a:r>
              <a:rPr lang="en-US" sz="2200" b="1" dirty="0" smtClean="0"/>
              <a:t>Math 5.OA.A.2 Write simple expressions that record calculations with numbers, and interpret numerical expressions without evaluating them</a:t>
            </a:r>
            <a:r>
              <a:rPr lang="en-US" b="1" dirty="0" smtClean="0"/>
              <a:t>.</a:t>
            </a:r>
            <a:endParaRPr lang="en-US" dirty="0"/>
          </a:p>
        </p:txBody>
      </p:sp>
      <p:sp>
        <p:nvSpPr>
          <p:cNvPr id="3" name="Content Placeholder 2"/>
          <p:cNvSpPr>
            <a:spLocks noGrp="1"/>
          </p:cNvSpPr>
          <p:nvPr>
            <p:ph sz="half" idx="1"/>
          </p:nvPr>
        </p:nvSpPr>
        <p:spPr>
          <a:xfrm>
            <a:off x="457200" y="2268746"/>
            <a:ext cx="3970638" cy="4330461"/>
          </a:xfrm>
        </p:spPr>
        <p:txBody>
          <a:bodyPr>
            <a:noAutofit/>
          </a:bodyPr>
          <a:lstStyle/>
          <a:p>
            <a:r>
              <a:rPr lang="en-US" sz="900" b="1" dirty="0" smtClean="0"/>
              <a:t>Numerical Expressions</a:t>
            </a:r>
            <a:r>
              <a:rPr lang="en-US" sz="900" dirty="0" smtClean="0"/>
              <a:t>	</a:t>
            </a:r>
            <a:r>
              <a:rPr lang="en-US" sz="900" b="1" dirty="0" smtClean="0">
                <a:solidFill>
                  <a:srgbClr val="C00000"/>
                </a:solidFill>
              </a:rPr>
              <a:t>(Tier 1)                                                                 </a:t>
            </a:r>
            <a:r>
              <a:rPr lang="en-US" sz="900" b="1" dirty="0" smtClean="0"/>
              <a:t>									</a:t>
            </a:r>
            <a:r>
              <a:rPr lang="en-US" sz="900" dirty="0" smtClean="0"/>
              <a:t>	 </a:t>
            </a:r>
          </a:p>
          <a:p>
            <a:r>
              <a:rPr lang="en-US" sz="900" b="1" i="1" dirty="0" smtClean="0"/>
              <a:t>Directions:  Circle the expression that matches the words.</a:t>
            </a:r>
            <a:endParaRPr lang="en-US" sz="900" dirty="0" smtClean="0"/>
          </a:p>
          <a:p>
            <a:r>
              <a:rPr lang="en-US" sz="900" dirty="0" smtClean="0"/>
              <a:t> </a:t>
            </a:r>
          </a:p>
          <a:p>
            <a:r>
              <a:rPr lang="en-US" sz="900" dirty="0" smtClean="0"/>
              <a:t>1.  Theresa has 18 worms.  She gave 4 worms to Jimmy and 3   </a:t>
            </a:r>
          </a:p>
          <a:p>
            <a:r>
              <a:rPr lang="en-US" sz="900" dirty="0" smtClean="0"/>
              <a:t>      worms to Jaime.</a:t>
            </a:r>
          </a:p>
          <a:p>
            <a:r>
              <a:rPr lang="en-US" sz="900" dirty="0" smtClean="0"/>
              <a:t>                    (18 - 4) + 3            18 – (4 + 3)</a:t>
            </a:r>
          </a:p>
          <a:p>
            <a:r>
              <a:rPr lang="en-US" sz="900" dirty="0" smtClean="0"/>
              <a:t>2. Rick had $8.  He then worked 4 hours for $5 each hour.</a:t>
            </a:r>
          </a:p>
          <a:p>
            <a:r>
              <a:rPr lang="en-US" sz="900" dirty="0" smtClean="0"/>
              <a:t>                  $8 + (4 x $5)           ($8 + 4) x $5</a:t>
            </a:r>
          </a:p>
          <a:p>
            <a:r>
              <a:rPr lang="en-US" sz="900" dirty="0" smtClean="0"/>
              <a:t> </a:t>
            </a:r>
          </a:p>
          <a:p>
            <a:r>
              <a:rPr lang="en-US" sz="900" b="1" i="1" dirty="0" smtClean="0"/>
              <a:t>Directions:  Write words to match the expression.</a:t>
            </a:r>
            <a:endParaRPr lang="en-US" sz="900" dirty="0" smtClean="0"/>
          </a:p>
          <a:p>
            <a:r>
              <a:rPr lang="en-US" sz="900" dirty="0" smtClean="0"/>
              <a:t>3.  34 – 7 ________________________________________________</a:t>
            </a:r>
          </a:p>
          <a:p>
            <a:r>
              <a:rPr lang="en-US" sz="900" dirty="0" smtClean="0"/>
              <a:t>4.  6 x (12 – 4) ____________________________________________</a:t>
            </a:r>
          </a:p>
          <a:p>
            <a:r>
              <a:rPr lang="en-US" sz="900" dirty="0" smtClean="0"/>
              <a:t>5.  36 ÷ 9 ________________________________________________</a:t>
            </a:r>
          </a:p>
          <a:p>
            <a:r>
              <a:rPr lang="en-US" sz="900" dirty="0" smtClean="0"/>
              <a:t>6.  35- (16 + 11) __________________________________________</a:t>
            </a:r>
          </a:p>
          <a:p>
            <a:endParaRPr lang="en-US" sz="900" dirty="0" smtClean="0"/>
          </a:p>
          <a:p>
            <a:r>
              <a:rPr lang="en-US" sz="900" b="1" i="1" dirty="0" smtClean="0"/>
              <a:t>Directions:  Write an expression to match the words.</a:t>
            </a:r>
            <a:endParaRPr lang="en-US" sz="900" dirty="0" smtClean="0"/>
          </a:p>
          <a:p>
            <a:r>
              <a:rPr lang="en-US" sz="900" dirty="0" smtClean="0"/>
              <a:t>7. Elena shared 12 party favors equally among 6 friends. ________________________________</a:t>
            </a:r>
          </a:p>
          <a:p>
            <a:r>
              <a:rPr lang="en-US" sz="900" dirty="0" smtClean="0"/>
              <a:t>8. Braden has 14 baseball cards.  He finds 5 more baseball cards. _________________________</a:t>
            </a:r>
          </a:p>
          <a:p>
            <a:r>
              <a:rPr lang="en-US" sz="900" dirty="0" smtClean="0"/>
              <a:t>9. Isabella bought 12 bottles of water at $2 each.  _____________________________________</a:t>
            </a:r>
          </a:p>
          <a:p>
            <a:r>
              <a:rPr lang="en-US" sz="900" dirty="0" smtClean="0"/>
              <a:t>10. Monique had $20.  She spent $5 on lunch and $10 at the bookstore. ___________________</a:t>
            </a:r>
          </a:p>
          <a:p>
            <a:r>
              <a:rPr lang="en-US" sz="900" dirty="0" smtClean="0"/>
              <a:t> </a:t>
            </a:r>
          </a:p>
          <a:p>
            <a:endParaRPr lang="en-US" sz="900" dirty="0"/>
          </a:p>
        </p:txBody>
      </p:sp>
      <p:sp>
        <p:nvSpPr>
          <p:cNvPr id="4" name="Content Placeholder 3"/>
          <p:cNvSpPr>
            <a:spLocks noGrp="1"/>
          </p:cNvSpPr>
          <p:nvPr>
            <p:ph sz="half" idx="2"/>
          </p:nvPr>
        </p:nvSpPr>
        <p:spPr>
          <a:xfrm>
            <a:off x="4648200" y="2268746"/>
            <a:ext cx="4193875" cy="4071669"/>
          </a:xfrm>
        </p:spPr>
        <p:txBody>
          <a:bodyPr>
            <a:noAutofit/>
          </a:bodyPr>
          <a:lstStyle/>
          <a:p>
            <a:r>
              <a:rPr lang="en-US" sz="800" b="1" i="1" dirty="0" smtClean="0"/>
              <a:t>Directions:  Please write the missing numerical expression or missing word problem for each blank.</a:t>
            </a:r>
            <a:endParaRPr lang="en-US" sz="800" dirty="0" smtClean="0"/>
          </a:p>
          <a:p>
            <a:r>
              <a:rPr lang="en-US" sz="800" dirty="0" smtClean="0"/>
              <a:t> </a:t>
            </a:r>
          </a:p>
          <a:p>
            <a:pPr lvl="0"/>
            <a:r>
              <a:rPr lang="en-US" sz="800" dirty="0" smtClean="0"/>
              <a:t>11.   Ms. Smith catches 25 fish.  Then she releases 10 fish and catches 8  </a:t>
            </a:r>
          </a:p>
          <a:p>
            <a:pPr lvl="0"/>
            <a:r>
              <a:rPr lang="en-US" sz="800" dirty="0" smtClean="0"/>
              <a:t>       more.</a:t>
            </a:r>
          </a:p>
          <a:p>
            <a:r>
              <a:rPr lang="en-US" sz="800" dirty="0" smtClean="0"/>
              <a:t>  ______________________________________________________________</a:t>
            </a:r>
          </a:p>
          <a:p>
            <a:r>
              <a:rPr lang="en-US" sz="800" dirty="0" smtClean="0"/>
              <a:t> </a:t>
            </a:r>
          </a:p>
          <a:p>
            <a:r>
              <a:rPr lang="en-US" sz="800" dirty="0" smtClean="0"/>
              <a:t>12.  25 – (10 +8 ) _________________________________________________________________</a:t>
            </a:r>
          </a:p>
          <a:p>
            <a:r>
              <a:rPr lang="en-US" sz="800" dirty="0" smtClean="0"/>
              <a:t> </a:t>
            </a:r>
          </a:p>
          <a:p>
            <a:r>
              <a:rPr lang="en-US" sz="800" dirty="0" smtClean="0"/>
              <a:t> 13. Bob catches 15 fish and lets 6 fish go.</a:t>
            </a:r>
          </a:p>
          <a:p>
            <a:r>
              <a:rPr lang="en-US" sz="800" dirty="0" smtClean="0"/>
              <a:t>  ________________________________________________________________</a:t>
            </a:r>
          </a:p>
          <a:p>
            <a:r>
              <a:rPr lang="en-US" sz="800" dirty="0" smtClean="0"/>
              <a:t> </a:t>
            </a:r>
          </a:p>
          <a:p>
            <a:r>
              <a:rPr lang="en-US" sz="800" dirty="0" smtClean="0"/>
              <a:t> 14.   3 x (15 – 6) _________________________________________________________________</a:t>
            </a:r>
          </a:p>
          <a:p>
            <a:pPr>
              <a:buNone/>
            </a:pPr>
            <a:endParaRPr lang="en-US" sz="800" dirty="0" smtClean="0"/>
          </a:p>
          <a:p>
            <a:r>
              <a:rPr lang="en-US" sz="800" dirty="0" smtClean="0"/>
              <a:t> </a:t>
            </a:r>
          </a:p>
          <a:p>
            <a:r>
              <a:rPr lang="en-US" sz="800" dirty="0" smtClean="0"/>
              <a:t>           </a:t>
            </a:r>
          </a:p>
          <a:p>
            <a:r>
              <a:rPr lang="en-US" sz="800" dirty="0" smtClean="0"/>
              <a:t>15. Write a word problem for an expression that is three times as great as   </a:t>
            </a:r>
          </a:p>
          <a:p>
            <a:r>
              <a:rPr lang="en-US" sz="800" dirty="0" smtClean="0"/>
              <a:t>      (15 + 7).  Then write the expression.</a:t>
            </a:r>
          </a:p>
          <a:p>
            <a:r>
              <a:rPr lang="en-US" sz="800"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800" dirty="0" smtClean="0"/>
              <a:t> </a:t>
            </a:r>
          </a:p>
          <a:p>
            <a:endParaRPr lang="en-US" sz="8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1424"/>
            <a:ext cx="9144000" cy="837470"/>
          </a:xfrm>
        </p:spPr>
        <p:txBody>
          <a:bodyPr>
            <a:normAutofit/>
          </a:bodyPr>
          <a:lstStyle/>
          <a:p>
            <a:r>
              <a:rPr lang="en-US" sz="2000" b="1" dirty="0" smtClean="0"/>
              <a:t>Math 5.OA.A.2 Write simple expressions that record calculations with numbers, and interpret numerical expressions without evaluating them.</a:t>
            </a:r>
            <a:endParaRPr lang="en-US" sz="2000" dirty="0"/>
          </a:p>
        </p:txBody>
      </p:sp>
      <p:sp>
        <p:nvSpPr>
          <p:cNvPr id="3" name="Content Placeholder 2"/>
          <p:cNvSpPr>
            <a:spLocks noGrp="1"/>
          </p:cNvSpPr>
          <p:nvPr>
            <p:ph sz="half" idx="1"/>
          </p:nvPr>
        </p:nvSpPr>
        <p:spPr>
          <a:xfrm>
            <a:off x="120770" y="2173857"/>
            <a:ext cx="4307068" cy="4373592"/>
          </a:xfrm>
        </p:spPr>
        <p:txBody>
          <a:bodyPr>
            <a:noAutofit/>
          </a:bodyPr>
          <a:lstStyle/>
          <a:p>
            <a:r>
              <a:rPr lang="en-US" sz="800" b="1" dirty="0" smtClean="0"/>
              <a:t>Numerical Expressions</a:t>
            </a:r>
            <a:r>
              <a:rPr lang="en-US" sz="800" dirty="0" smtClean="0"/>
              <a:t>	</a:t>
            </a:r>
            <a:r>
              <a:rPr lang="en-US" sz="900" b="1" dirty="0" smtClean="0">
                <a:solidFill>
                  <a:srgbClr val="C00000"/>
                </a:solidFill>
              </a:rPr>
              <a:t>(Tier 2)</a:t>
            </a:r>
            <a:r>
              <a:rPr lang="en-US" sz="800" dirty="0" smtClean="0">
                <a:solidFill>
                  <a:srgbClr val="C00000"/>
                </a:solidFill>
              </a:rPr>
              <a:t>	</a:t>
            </a:r>
            <a:r>
              <a:rPr lang="en-US" sz="800" b="1" dirty="0" smtClean="0">
                <a:solidFill>
                  <a:srgbClr val="C00000"/>
                </a:solidFill>
              </a:rPr>
              <a:t>                                                                   </a:t>
            </a:r>
            <a:r>
              <a:rPr lang="en-US" sz="800" b="1" dirty="0" smtClean="0"/>
              <a:t>													</a:t>
            </a:r>
            <a:r>
              <a:rPr lang="en-US" sz="800" dirty="0" smtClean="0"/>
              <a:t>	 </a:t>
            </a:r>
          </a:p>
          <a:p>
            <a:r>
              <a:rPr lang="en-US" sz="800" b="1" i="1" dirty="0" smtClean="0"/>
              <a:t>Directions:  Circle the expression that matches the words.</a:t>
            </a:r>
            <a:endParaRPr lang="en-US" sz="800" dirty="0" smtClean="0"/>
          </a:p>
          <a:p>
            <a:r>
              <a:rPr lang="en-US" sz="800" dirty="0" smtClean="0"/>
              <a:t> </a:t>
            </a:r>
          </a:p>
          <a:p>
            <a:r>
              <a:rPr lang="en-US" sz="800" dirty="0" smtClean="0"/>
              <a:t>1.  Theresa has 18 worms.  She gave 4 worms to Jimmy and 3  </a:t>
            </a:r>
          </a:p>
          <a:p>
            <a:r>
              <a:rPr lang="en-US" sz="800" dirty="0" smtClean="0"/>
              <a:t>    worms to Jaime.</a:t>
            </a:r>
          </a:p>
          <a:p>
            <a:r>
              <a:rPr lang="en-US" sz="800" dirty="0" smtClean="0"/>
              <a:t>                    (18 - 4) + 3            18 – (4 + 3)</a:t>
            </a:r>
          </a:p>
          <a:p>
            <a:endParaRPr lang="en-US" sz="800" dirty="0" smtClean="0"/>
          </a:p>
          <a:p>
            <a:r>
              <a:rPr lang="en-US" sz="800" dirty="0" smtClean="0"/>
              <a:t>2. Rick had $8.  He then worked 4 hours for $5 each hour.</a:t>
            </a:r>
          </a:p>
          <a:p>
            <a:r>
              <a:rPr lang="en-US" sz="800" dirty="0" smtClean="0"/>
              <a:t>                  $8 + (4 x $5)           ($8 + 4) x $5</a:t>
            </a:r>
          </a:p>
          <a:p>
            <a:r>
              <a:rPr lang="en-US" sz="800" dirty="0" smtClean="0"/>
              <a:t> </a:t>
            </a:r>
          </a:p>
          <a:p>
            <a:r>
              <a:rPr lang="en-US" sz="800" b="1" i="1" dirty="0" smtClean="0"/>
              <a:t>Directions:  Write words to match the expression.</a:t>
            </a:r>
            <a:endParaRPr lang="en-US" sz="800" dirty="0" smtClean="0"/>
          </a:p>
          <a:p>
            <a:r>
              <a:rPr lang="en-US" sz="800" dirty="0" smtClean="0"/>
              <a:t>3.  34 – 7 ____________________________________________________</a:t>
            </a:r>
          </a:p>
          <a:p>
            <a:r>
              <a:rPr lang="en-US" sz="800" dirty="0" smtClean="0"/>
              <a:t>4.  6 x (12 – 4) ________________________________________________</a:t>
            </a:r>
          </a:p>
          <a:p>
            <a:r>
              <a:rPr lang="en-US" sz="800" dirty="0" smtClean="0"/>
              <a:t>5.  36 ÷ 9 ____________________________________________________</a:t>
            </a:r>
          </a:p>
          <a:p>
            <a:r>
              <a:rPr lang="en-US" sz="800" dirty="0" smtClean="0"/>
              <a:t>6.  35- (16 + 11) ______________________________________________</a:t>
            </a:r>
          </a:p>
          <a:p>
            <a:endParaRPr lang="en-US" sz="800" dirty="0" smtClean="0"/>
          </a:p>
          <a:p>
            <a:r>
              <a:rPr lang="en-US" sz="800" b="1" i="1" dirty="0" smtClean="0"/>
              <a:t>Directions:  Write an expression to match the words.</a:t>
            </a:r>
            <a:endParaRPr lang="en-US" sz="800" dirty="0" smtClean="0"/>
          </a:p>
          <a:p>
            <a:r>
              <a:rPr lang="en-US" sz="800" dirty="0" smtClean="0"/>
              <a:t>7. Elena shared 12 party favors equally among 6 friends. ____________________________________________________________</a:t>
            </a:r>
          </a:p>
          <a:p>
            <a:endParaRPr lang="en-US" sz="800" dirty="0" smtClean="0"/>
          </a:p>
          <a:p>
            <a:r>
              <a:rPr lang="en-US" sz="800" dirty="0" smtClean="0"/>
              <a:t>8. Braden has 14 baseball cards.  He finds 5 more baseball cards. ____________________________________________________________</a:t>
            </a:r>
          </a:p>
          <a:p>
            <a:endParaRPr lang="en-US" sz="800" dirty="0" smtClean="0"/>
          </a:p>
          <a:p>
            <a:r>
              <a:rPr lang="en-US" sz="800" dirty="0" smtClean="0"/>
              <a:t>9. Isabella bought 12 bottles of water at $2 each.  ____________________________________________________________</a:t>
            </a:r>
          </a:p>
          <a:p>
            <a:endParaRPr lang="en-US" sz="800" dirty="0" smtClean="0"/>
          </a:p>
          <a:p>
            <a:r>
              <a:rPr lang="en-US" sz="800" dirty="0" smtClean="0"/>
              <a:t>10. Monique had $20.  She spent $5 on lunch and $10 at the bookstore. ____________________________________________________________</a:t>
            </a:r>
          </a:p>
          <a:p>
            <a:r>
              <a:rPr lang="en-US" sz="800" dirty="0" smtClean="0"/>
              <a:t> </a:t>
            </a:r>
          </a:p>
          <a:p>
            <a:endParaRPr lang="en-US" sz="800" dirty="0"/>
          </a:p>
        </p:txBody>
      </p:sp>
      <p:sp>
        <p:nvSpPr>
          <p:cNvPr id="4" name="Content Placeholder 3"/>
          <p:cNvSpPr>
            <a:spLocks noGrp="1"/>
          </p:cNvSpPr>
          <p:nvPr>
            <p:ph sz="half" idx="2"/>
          </p:nvPr>
        </p:nvSpPr>
        <p:spPr>
          <a:xfrm>
            <a:off x="4648200" y="2173857"/>
            <a:ext cx="3959225" cy="2372264"/>
          </a:xfrm>
        </p:spPr>
        <p:txBody>
          <a:bodyPr>
            <a:normAutofit fontScale="40000" lnSpcReduction="20000"/>
          </a:bodyPr>
          <a:lstStyle/>
          <a:p>
            <a:endParaRPr lang="en-US" sz="1700" b="1" i="1" dirty="0" smtClean="0"/>
          </a:p>
          <a:p>
            <a:r>
              <a:rPr lang="en-US" sz="1700" b="1" i="1" dirty="0" smtClean="0"/>
              <a:t>Directions:  Please write the missing numerical expression for each word problem provided.</a:t>
            </a:r>
            <a:endParaRPr lang="en-US" sz="1700" dirty="0" smtClean="0"/>
          </a:p>
          <a:p>
            <a:r>
              <a:rPr lang="en-US" sz="1700" dirty="0" smtClean="0"/>
              <a:t> </a:t>
            </a:r>
          </a:p>
          <a:p>
            <a:pPr lvl="0"/>
            <a:r>
              <a:rPr lang="en-US" sz="1700" dirty="0" smtClean="0"/>
              <a:t>11.   Ms. Smith catches 25 fish.  Then she releases 10 fish and catches 8 more.</a:t>
            </a:r>
          </a:p>
          <a:p>
            <a:r>
              <a:rPr lang="en-US" sz="1700" dirty="0" smtClean="0"/>
              <a:t> </a:t>
            </a:r>
          </a:p>
          <a:p>
            <a:r>
              <a:rPr lang="en-US" sz="1700" dirty="0" smtClean="0"/>
              <a:t> </a:t>
            </a:r>
          </a:p>
          <a:p>
            <a:r>
              <a:rPr lang="en-US" sz="1700" dirty="0" smtClean="0"/>
              <a:t> </a:t>
            </a:r>
          </a:p>
          <a:p>
            <a:r>
              <a:rPr lang="en-US" sz="1700" dirty="0" smtClean="0"/>
              <a:t> </a:t>
            </a:r>
          </a:p>
          <a:p>
            <a:pPr lvl="0"/>
            <a:r>
              <a:rPr lang="en-US" sz="1700" dirty="0" smtClean="0"/>
              <a:t>12.  Nick has 25 pens.  He gives 10 pens to  one friend and 8 pens to another friend.</a:t>
            </a:r>
          </a:p>
          <a:p>
            <a:r>
              <a:rPr lang="en-US" sz="1700" dirty="0" smtClean="0"/>
              <a:t> </a:t>
            </a:r>
          </a:p>
          <a:p>
            <a:r>
              <a:rPr lang="en-US" sz="1700" dirty="0" smtClean="0"/>
              <a:t> </a:t>
            </a:r>
          </a:p>
          <a:p>
            <a:r>
              <a:rPr lang="en-US" sz="1700" dirty="0" smtClean="0"/>
              <a:t>  </a:t>
            </a:r>
          </a:p>
          <a:p>
            <a:pPr lvl="0"/>
            <a:r>
              <a:rPr lang="en-US" sz="1700" dirty="0" smtClean="0"/>
              <a:t>13.  Bob catches 15 fish and lets 6 fish go.</a:t>
            </a:r>
          </a:p>
          <a:p>
            <a:r>
              <a:rPr lang="en-US" sz="1700" dirty="0" smtClean="0"/>
              <a:t> </a:t>
            </a:r>
          </a:p>
          <a:p>
            <a:r>
              <a:rPr lang="en-US" sz="1700" dirty="0" smtClean="0"/>
              <a:t> </a:t>
            </a:r>
          </a:p>
          <a:p>
            <a:r>
              <a:rPr lang="en-US" sz="1700" dirty="0" smtClean="0"/>
              <a:t>  </a:t>
            </a:r>
          </a:p>
          <a:p>
            <a:pPr lvl="0"/>
            <a:r>
              <a:rPr lang="en-US" sz="1700" dirty="0" smtClean="0"/>
              <a:t>14.  Steve catches 15 fish and lets 6 fish go for three days in a row.                   </a:t>
            </a:r>
          </a:p>
          <a:p>
            <a:r>
              <a:rPr lang="en-US" sz="1700" dirty="0" smtClean="0"/>
              <a:t>             </a:t>
            </a:r>
          </a:p>
          <a:p>
            <a:r>
              <a:rPr lang="en-US"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4" y="1141424"/>
            <a:ext cx="8807570" cy="837470"/>
          </a:xfrm>
        </p:spPr>
        <p:txBody>
          <a:bodyPr>
            <a:normAutofit/>
          </a:bodyPr>
          <a:lstStyle/>
          <a:p>
            <a:r>
              <a:rPr lang="en-US" sz="2000" b="1" dirty="0" smtClean="0"/>
              <a:t>Math 5.OA.A.2 Write simple expressions that record calculations with numbers, and interpret numerical expressions without evaluating them.</a:t>
            </a:r>
            <a:endParaRPr lang="en-US" sz="2000" dirty="0"/>
          </a:p>
        </p:txBody>
      </p:sp>
      <p:sp>
        <p:nvSpPr>
          <p:cNvPr id="3" name="Content Placeholder 2"/>
          <p:cNvSpPr>
            <a:spLocks noGrp="1"/>
          </p:cNvSpPr>
          <p:nvPr>
            <p:ph sz="half" idx="1"/>
          </p:nvPr>
        </p:nvSpPr>
        <p:spPr>
          <a:xfrm>
            <a:off x="112144" y="2234242"/>
            <a:ext cx="4315694" cy="4425349"/>
          </a:xfrm>
        </p:spPr>
        <p:txBody>
          <a:bodyPr>
            <a:normAutofit fontScale="40000" lnSpcReduction="20000"/>
          </a:bodyPr>
          <a:lstStyle/>
          <a:p>
            <a:r>
              <a:rPr lang="en-US" b="1" dirty="0" smtClean="0"/>
              <a:t>Numerical Expressions</a:t>
            </a:r>
            <a:r>
              <a:rPr lang="en-US" dirty="0" smtClean="0"/>
              <a:t>	</a:t>
            </a:r>
            <a:r>
              <a:rPr lang="en-US" sz="2300" dirty="0" smtClean="0">
                <a:solidFill>
                  <a:srgbClr val="C00000"/>
                </a:solidFill>
              </a:rPr>
              <a:t>( Tier 3 )</a:t>
            </a:r>
            <a:r>
              <a:rPr lang="en-US" sz="2300" dirty="0" smtClean="0"/>
              <a:t>	</a:t>
            </a:r>
            <a:r>
              <a:rPr lang="en-US" sz="2600" b="1" dirty="0" smtClean="0"/>
              <a:t>                                                                     </a:t>
            </a:r>
            <a:r>
              <a:rPr lang="en-US" b="1" dirty="0" smtClean="0"/>
              <a:t>														</a:t>
            </a:r>
            <a:r>
              <a:rPr lang="en-US" dirty="0" smtClean="0"/>
              <a:t>	 </a:t>
            </a:r>
          </a:p>
          <a:p>
            <a:r>
              <a:rPr lang="en-US" b="1" i="1" dirty="0" smtClean="0"/>
              <a:t>Directions:  Write words to match the expression.</a:t>
            </a:r>
            <a:endParaRPr lang="en-US" dirty="0" smtClean="0"/>
          </a:p>
          <a:p>
            <a:r>
              <a:rPr lang="en-US" b="1" i="1" dirty="0" smtClean="0"/>
              <a:t> </a:t>
            </a:r>
            <a:endParaRPr lang="en-US" dirty="0" smtClean="0"/>
          </a:p>
          <a:p>
            <a:r>
              <a:rPr lang="en-US" b="1" dirty="0" smtClean="0"/>
              <a:t>6 x (12- 4)</a:t>
            </a:r>
            <a:endParaRPr lang="en-US" dirty="0" smtClean="0"/>
          </a:p>
          <a:p>
            <a:r>
              <a:rPr lang="en-US" dirty="0" smtClean="0"/>
              <a:t> </a:t>
            </a:r>
          </a:p>
          <a:p>
            <a:r>
              <a:rPr lang="en-US" dirty="0" smtClean="0"/>
              <a:t>Think:  Many word problems involve finding the cost of a store purchase.</a:t>
            </a:r>
          </a:p>
          <a:p>
            <a:r>
              <a:rPr lang="en-US" dirty="0" smtClean="0"/>
              <a:t> </a:t>
            </a:r>
          </a:p>
          <a:p>
            <a:r>
              <a:rPr lang="en-US" dirty="0" smtClean="0"/>
              <a:t>Step 1:  Examine the expression.</a:t>
            </a:r>
          </a:p>
          <a:p>
            <a:r>
              <a:rPr lang="en-US" dirty="0" smtClean="0"/>
              <a:t>What operations are in the expression?  __________________________________________</a:t>
            </a:r>
          </a:p>
          <a:p>
            <a:r>
              <a:rPr lang="en-US" dirty="0" smtClean="0"/>
              <a:t> </a:t>
            </a:r>
          </a:p>
          <a:p>
            <a:r>
              <a:rPr lang="en-US" dirty="0" smtClean="0"/>
              <a:t>Step 2:  Describe what each part of the expression can represent when finding the cost of a store purchase.</a:t>
            </a:r>
          </a:p>
          <a:p>
            <a:r>
              <a:rPr lang="en-US" dirty="0" smtClean="0"/>
              <a:t>What can multiplying by 6 represent?  ___________________________________________</a:t>
            </a:r>
          </a:p>
          <a:p>
            <a:r>
              <a:rPr lang="en-US" dirty="0" smtClean="0"/>
              <a:t> </a:t>
            </a:r>
          </a:p>
          <a:p>
            <a:r>
              <a:rPr lang="en-US" dirty="0" smtClean="0"/>
              <a:t>Step 3:  Write the words</a:t>
            </a:r>
          </a:p>
          <a:p>
            <a:r>
              <a:rPr lang="en-US" dirty="0" smtClean="0"/>
              <a:t>Michael buys 6 CDs.  Each CD costs $12.  If Michael receives a $4 discount on each CD, what is the total amount of money Michael spends?</a:t>
            </a:r>
          </a:p>
          <a:p>
            <a:r>
              <a:rPr lang="en-US" dirty="0" smtClean="0"/>
              <a:t> </a:t>
            </a:r>
          </a:p>
          <a:p>
            <a:r>
              <a:rPr lang="en-US" dirty="0" smtClean="0"/>
              <a:t> </a:t>
            </a:r>
          </a:p>
          <a:p>
            <a:r>
              <a:rPr lang="en-US" dirty="0" smtClean="0"/>
              <a:t> </a:t>
            </a:r>
          </a:p>
          <a:p>
            <a:pPr lvl="0"/>
            <a:r>
              <a:rPr lang="en-US" dirty="0" smtClean="0"/>
              <a:t>1.   What is multiplied and what is subtracted? </a:t>
            </a:r>
            <a:r>
              <a:rPr lang="en-US" b="1" dirty="0" smtClean="0"/>
              <a:t>________________________________________________________________</a:t>
            </a:r>
            <a:endParaRPr lang="en-US" dirty="0" smtClean="0"/>
          </a:p>
          <a:p>
            <a:r>
              <a:rPr lang="en-US" b="1" dirty="0" smtClean="0"/>
              <a:t> </a:t>
            </a:r>
            <a:endParaRPr lang="en-US" dirty="0" smtClean="0"/>
          </a:p>
          <a:p>
            <a:pPr lvl="0"/>
            <a:r>
              <a:rPr lang="en-US" dirty="0" smtClean="0"/>
              <a:t>2.  What part of the expression is the price of the item? ________________________________________________________________________</a:t>
            </a:r>
          </a:p>
          <a:p>
            <a:r>
              <a:rPr lang="en-US" dirty="0" smtClean="0"/>
              <a:t> </a:t>
            </a:r>
          </a:p>
          <a:p>
            <a:r>
              <a:rPr lang="en-US" dirty="0" smtClean="0"/>
              <a:t> </a:t>
            </a:r>
          </a:p>
          <a:p>
            <a:pPr lvl="0"/>
            <a:r>
              <a:rPr lang="en-US" dirty="0" smtClean="0"/>
              <a:t>3.  What can subtracting 4 from 12 represent?</a:t>
            </a:r>
          </a:p>
          <a:p>
            <a:r>
              <a:rPr lang="en-US" b="1" dirty="0" smtClean="0"/>
              <a:t>________________________________________________________________</a:t>
            </a:r>
            <a:endParaRPr lang="en-US" dirty="0" smtClean="0"/>
          </a:p>
          <a:p>
            <a:endParaRPr lang="en-US" dirty="0"/>
          </a:p>
        </p:txBody>
      </p:sp>
      <p:sp>
        <p:nvSpPr>
          <p:cNvPr id="4" name="Content Placeholder 3"/>
          <p:cNvSpPr>
            <a:spLocks noGrp="1"/>
          </p:cNvSpPr>
          <p:nvPr>
            <p:ph sz="half" idx="2"/>
          </p:nvPr>
        </p:nvSpPr>
        <p:spPr>
          <a:xfrm>
            <a:off x="4648200" y="2234242"/>
            <a:ext cx="4271514" cy="3891921"/>
          </a:xfrm>
        </p:spPr>
        <p:txBody>
          <a:bodyPr>
            <a:normAutofit fontScale="40000" lnSpcReduction="20000"/>
          </a:bodyPr>
          <a:lstStyle/>
          <a:p>
            <a:r>
              <a:rPr lang="en-US" b="1" i="1" dirty="0" smtClean="0"/>
              <a:t>Directions:  Write an expression to match the words.</a:t>
            </a:r>
            <a:endParaRPr lang="en-US" dirty="0" smtClean="0"/>
          </a:p>
          <a:p>
            <a:r>
              <a:rPr lang="en-US" dirty="0" smtClean="0"/>
              <a:t> </a:t>
            </a:r>
          </a:p>
          <a:p>
            <a:pPr lvl="0"/>
            <a:r>
              <a:rPr lang="en-US" dirty="0" smtClean="0"/>
              <a:t>4.  Vanessa shared 12 party favors equally among 6 friends.  _____________________________________________________________</a:t>
            </a:r>
          </a:p>
          <a:p>
            <a:r>
              <a:rPr lang="en-US" dirty="0" smtClean="0"/>
              <a:t> </a:t>
            </a:r>
          </a:p>
          <a:p>
            <a:pPr lvl="0"/>
            <a:r>
              <a:rPr lang="en-US" dirty="0" smtClean="0"/>
              <a:t>5.  Isabella bought 12 bottles of water at $2 each.  _____________________________________________________________</a:t>
            </a:r>
          </a:p>
          <a:p>
            <a:r>
              <a:rPr lang="en-US" dirty="0" smtClean="0"/>
              <a:t> </a:t>
            </a:r>
          </a:p>
          <a:p>
            <a:pPr lvl="0"/>
            <a:r>
              <a:rPr lang="en-US" dirty="0" smtClean="0"/>
              <a:t>6.  Braden has 14 baseball cards.  He finds 5 more baseball cards. ______________________________________________________________</a:t>
            </a:r>
          </a:p>
          <a:p>
            <a:r>
              <a:rPr lang="en-US" dirty="0" smtClean="0"/>
              <a:t> </a:t>
            </a:r>
          </a:p>
          <a:p>
            <a:r>
              <a:rPr lang="en-US" b="1" i="1" dirty="0" smtClean="0"/>
              <a:t>Directions:  Write words to match the expression.</a:t>
            </a:r>
          </a:p>
          <a:p>
            <a:endParaRPr lang="en-US" b="1" dirty="0" smtClean="0"/>
          </a:p>
          <a:p>
            <a:r>
              <a:rPr lang="en-US" dirty="0" smtClean="0"/>
              <a:t>7.  34 – 7 ________________________________________________________________</a:t>
            </a:r>
          </a:p>
          <a:p>
            <a:endParaRPr lang="en-US" dirty="0" smtClean="0"/>
          </a:p>
          <a:p>
            <a:r>
              <a:rPr lang="en-US" dirty="0" smtClean="0"/>
              <a:t>8.  8 ÷ 4 _________________________________________________________________</a:t>
            </a:r>
          </a:p>
          <a:p>
            <a:endParaRPr lang="en-US" b="1" i="1" dirty="0" smtClean="0"/>
          </a:p>
          <a:p>
            <a:r>
              <a:rPr lang="en-US" b="1" i="1" dirty="0" smtClean="0"/>
              <a:t>Directions:  Please cut out the numerical expressions.  Find the word problem that matches the numerical expression.  Glue the numerical expressions in the chart.</a:t>
            </a:r>
          </a:p>
          <a:p>
            <a:endParaRPr lang="en-US" b="1" i="1" dirty="0" smtClean="0"/>
          </a:p>
          <a:p>
            <a:r>
              <a:rPr lang="en-US" b="1" i="1" dirty="0" smtClean="0"/>
              <a:t>9. Ms. Smith catches 25 fish. Then she releases 10 fish and catches 8 more.</a:t>
            </a:r>
          </a:p>
          <a:p>
            <a:pPr>
              <a:buNone/>
            </a:pPr>
            <a:endParaRPr lang="en-US" b="1" i="1" dirty="0" smtClean="0"/>
          </a:p>
          <a:p>
            <a:endParaRPr lang="en-US" b="1" i="1" dirty="0" smtClean="0"/>
          </a:p>
          <a:p>
            <a:endParaRPr lang="en-US" b="1" i="1" dirty="0" smtClean="0"/>
          </a:p>
          <a:p>
            <a:endParaRPr lang="en-US" b="1" i="1" dirty="0" smtClean="0"/>
          </a:p>
          <a:p>
            <a:r>
              <a:rPr lang="en-US" sz="2800" dirty="0" smtClean="0"/>
              <a:t>                            25 – ( 10 +8)         </a:t>
            </a:r>
            <a:endParaRPr lang="en-US" sz="2800" dirty="0"/>
          </a:p>
        </p:txBody>
      </p:sp>
      <p:pic>
        <p:nvPicPr>
          <p:cNvPr id="15" name="Picture 14"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pic>
        <p:nvPicPr>
          <p:cNvPr id="2058" name="Picture 10" descr="C:\Users\emurtha\AppData\Local\Microsoft\Windows\Temporary Internet Files\Content.IE5\FV1JODSV\1024px-Scissors_icon_black.svg[1].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024034" y="5335366"/>
            <a:ext cx="503775" cy="302068"/>
          </a:xfrm>
          <a:prstGeom prst="rect">
            <a:avLst/>
          </a:prstGeom>
          <a:noFill/>
        </p:spPr>
      </p:pic>
      <p:sp>
        <p:nvSpPr>
          <p:cNvPr id="18" name="Rectangle 17"/>
          <p:cNvSpPr/>
          <p:nvPr/>
        </p:nvSpPr>
        <p:spPr>
          <a:xfrm>
            <a:off x="9575321" y="5771072"/>
            <a:ext cx="810883" cy="43570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7479102" y="5574073"/>
            <a:ext cx="957531" cy="261610"/>
          </a:xfrm>
          <a:prstGeom prst="rect">
            <a:avLst/>
          </a:prstGeom>
          <a:noFill/>
        </p:spPr>
        <p:txBody>
          <a:bodyPr wrap="square" rtlCol="0">
            <a:spAutoFit/>
          </a:bodyPr>
          <a:lstStyle/>
          <a:p>
            <a:r>
              <a:rPr lang="en-US" sz="1100" dirty="0" smtClean="0"/>
              <a:t>(25- 10) + 8</a:t>
            </a:r>
            <a:endParaRPr lang="en-US" sz="11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0"/>
            <a:ext cx="8839200" cy="932330"/>
          </a:xfrm>
        </p:spPr>
        <p:txBody>
          <a:bodyPr>
            <a:normAutofit/>
          </a:bodyPr>
          <a:lstStyle/>
          <a:p>
            <a:pPr algn="ctr"/>
            <a:r>
              <a:rPr lang="en-US" sz="3600" dirty="0"/>
              <a:t>Students with Disabilities</a:t>
            </a:r>
            <a:endParaRPr lang="en-US" sz="3600" b="1" dirty="0"/>
          </a:p>
        </p:txBody>
      </p:sp>
      <p:sp>
        <p:nvSpPr>
          <p:cNvPr id="3" name="Content Placeholder 2"/>
          <p:cNvSpPr>
            <a:spLocks noGrp="1"/>
          </p:cNvSpPr>
          <p:nvPr>
            <p:ph idx="1"/>
          </p:nvPr>
        </p:nvSpPr>
        <p:spPr>
          <a:xfrm>
            <a:off x="76200" y="2552700"/>
            <a:ext cx="8915400" cy="4076700"/>
          </a:xfrm>
        </p:spPr>
        <p:txBody>
          <a:bodyPr>
            <a:normAutofit fontScale="85000" lnSpcReduction="20000"/>
          </a:bodyPr>
          <a:lstStyle/>
          <a:p>
            <a:pPr>
              <a:buNone/>
            </a:pPr>
            <a:r>
              <a:rPr lang="en-US" sz="3200" dirty="0"/>
              <a:t>  Q:  How do we fairly assess a child who is   </a:t>
            </a:r>
          </a:p>
          <a:p>
            <a:pPr>
              <a:buNone/>
            </a:pPr>
            <a:r>
              <a:rPr lang="en-US" sz="3200" dirty="0"/>
              <a:t>  progressing below grade level? </a:t>
            </a:r>
          </a:p>
          <a:p>
            <a:pPr>
              <a:buNone/>
            </a:pPr>
            <a:endParaRPr lang="en-US" dirty="0"/>
          </a:p>
          <a:p>
            <a:pPr>
              <a:buNone/>
            </a:pPr>
            <a:endParaRPr lang="en-US" dirty="0"/>
          </a:p>
          <a:p>
            <a:pPr lvl="1">
              <a:buNone/>
            </a:pPr>
            <a:endParaRPr lang="en-US" sz="3200" dirty="0"/>
          </a:p>
          <a:p>
            <a:pPr lvl="1">
              <a:buNone/>
            </a:pPr>
            <a:endParaRPr lang="en-US" sz="3200" dirty="0"/>
          </a:p>
          <a:p>
            <a:pPr lvl="1">
              <a:buNone/>
            </a:pPr>
            <a:r>
              <a:rPr lang="en-US" sz="3200" dirty="0"/>
              <a:t>Assess students in ways that can demonstrate</a:t>
            </a:r>
          </a:p>
          <a:p>
            <a:pPr lvl="1">
              <a:buNone/>
            </a:pPr>
            <a:r>
              <a:rPr lang="en-US" sz="3200" dirty="0"/>
              <a:t>their knowledge of the content area, not their </a:t>
            </a:r>
          </a:p>
          <a:p>
            <a:pPr lvl="1">
              <a:buNone/>
            </a:pPr>
            <a:r>
              <a:rPr lang="en-US" sz="3200" dirty="0"/>
              <a:t>reading disability.</a:t>
            </a:r>
          </a:p>
          <a:p>
            <a:pPr>
              <a:buNone/>
            </a:pPr>
            <a:r>
              <a:rPr lang="en-US" sz="3200" dirty="0"/>
              <a:t> </a:t>
            </a:r>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
        <p:nvSpPr>
          <p:cNvPr id="5" name="Down Arrow 4"/>
          <p:cNvSpPr/>
          <p:nvPr/>
        </p:nvSpPr>
        <p:spPr>
          <a:xfrm>
            <a:off x="4114800" y="3648074"/>
            <a:ext cx="484632" cy="8286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1"/>
            <a:ext cx="8839200" cy="565386"/>
          </a:xfrm>
        </p:spPr>
        <p:txBody>
          <a:bodyPr>
            <a:normAutofit/>
          </a:bodyPr>
          <a:lstStyle/>
          <a:p>
            <a:pPr algn="ctr"/>
            <a:r>
              <a:rPr lang="en-US" b="1" dirty="0"/>
              <a:t>SETSS/ Resource Room</a:t>
            </a:r>
          </a:p>
        </p:txBody>
      </p:sp>
      <p:sp>
        <p:nvSpPr>
          <p:cNvPr id="3" name="Content Placeholder 2"/>
          <p:cNvSpPr>
            <a:spLocks noGrp="1"/>
          </p:cNvSpPr>
          <p:nvPr>
            <p:ph idx="1"/>
          </p:nvPr>
        </p:nvSpPr>
        <p:spPr>
          <a:xfrm>
            <a:off x="0" y="1766657"/>
            <a:ext cx="8991600" cy="4862743"/>
          </a:xfrm>
        </p:spPr>
        <p:txBody>
          <a:bodyPr>
            <a:normAutofit fontScale="55000" lnSpcReduction="20000"/>
          </a:bodyPr>
          <a:lstStyle/>
          <a:p>
            <a:pPr>
              <a:buNone/>
            </a:pPr>
            <a:r>
              <a:rPr lang="en-US" sz="4400" dirty="0"/>
              <a:t>If a student completes an assignment with the SETSS teacher or resource room teacher:</a:t>
            </a:r>
          </a:p>
          <a:p>
            <a:pPr>
              <a:buNone/>
            </a:pPr>
            <a:endParaRPr lang="en-US" sz="4400" dirty="0"/>
          </a:p>
          <a:p>
            <a:r>
              <a:rPr lang="en-US" sz="4400" dirty="0"/>
              <a:t> Is the assignment assessed any differently?</a:t>
            </a:r>
          </a:p>
          <a:p>
            <a:pPr lvl="1"/>
            <a:r>
              <a:rPr lang="en-US" sz="4400" dirty="0"/>
              <a:t>Answer:  NO</a:t>
            </a:r>
          </a:p>
          <a:p>
            <a:pPr marL="282575" lvl="1" indent="0">
              <a:buNone/>
            </a:pPr>
            <a:endParaRPr lang="en-US" sz="3400" dirty="0"/>
          </a:p>
          <a:p>
            <a:r>
              <a:rPr lang="en-US" sz="3400" dirty="0"/>
              <a:t> </a:t>
            </a:r>
            <a:r>
              <a:rPr lang="en-US" sz="4400" dirty="0"/>
              <a:t>Should it receive a modified grade?</a:t>
            </a:r>
          </a:p>
          <a:p>
            <a:pPr lvl="1"/>
            <a:r>
              <a:rPr lang="en-US" sz="4400" dirty="0"/>
              <a:t>Answer:  NO</a:t>
            </a:r>
          </a:p>
          <a:p>
            <a:pPr marL="282575" lvl="1" indent="0">
              <a:buNone/>
            </a:pPr>
            <a:endParaRPr lang="en-US" sz="3800" dirty="0"/>
          </a:p>
          <a:p>
            <a:endParaRPr lang="en-US" sz="3800" dirty="0"/>
          </a:p>
          <a:p>
            <a:pPr>
              <a:buNone/>
            </a:pPr>
            <a:r>
              <a:rPr lang="en-US" sz="2800" dirty="0"/>
              <a:t> 	</a:t>
            </a:r>
            <a:r>
              <a:rPr lang="en-US" sz="3400" dirty="0"/>
              <a:t>        IDEA           IESP</a:t>
            </a:r>
            <a:r>
              <a:rPr lang="en-US" sz="2800" dirty="0"/>
              <a:t>                </a:t>
            </a:r>
            <a:r>
              <a:rPr lang="en-US" sz="3400" dirty="0"/>
              <a:t>Resource Room </a:t>
            </a:r>
          </a:p>
          <a:p>
            <a:pPr>
              <a:buNone/>
            </a:pPr>
            <a:r>
              <a:rPr lang="en-US" sz="3400" dirty="0"/>
              <a:t>			                                  (specific testing accommodations)</a:t>
            </a:r>
          </a:p>
          <a:p>
            <a:pPr>
              <a:buNone/>
            </a:pPr>
            <a:endParaRPr lang="en-US" sz="3400" dirty="0"/>
          </a:p>
          <a:p>
            <a:pPr>
              <a:buNone/>
            </a:pPr>
            <a:r>
              <a:rPr lang="en-US" sz="3400" dirty="0"/>
              <a:t>		</a:t>
            </a:r>
          </a:p>
          <a:p>
            <a:pPr>
              <a:buNone/>
            </a:pPr>
            <a:r>
              <a:rPr lang="en-US" sz="2800" dirty="0"/>
              <a:t> </a:t>
            </a:r>
          </a:p>
          <a:p>
            <a:pPr marL="0" indent="0">
              <a:buNone/>
            </a:pPr>
            <a:endParaRPr lang="en-US" sz="2800"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
        <p:nvSpPr>
          <p:cNvPr id="5" name="Right Arrow 4"/>
          <p:cNvSpPr/>
          <p:nvPr/>
        </p:nvSpPr>
        <p:spPr>
          <a:xfrm>
            <a:off x="1521157" y="5093933"/>
            <a:ext cx="602144" cy="3429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2743200" y="5093933"/>
            <a:ext cx="665825" cy="3429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1"/>
            <a:ext cx="8839200" cy="512119"/>
          </a:xfrm>
        </p:spPr>
        <p:txBody>
          <a:bodyPr>
            <a:noAutofit/>
          </a:bodyPr>
          <a:lstStyle/>
          <a:p>
            <a:pPr algn="ctr"/>
            <a:r>
              <a:rPr lang="en-US" b="1" dirty="0"/>
              <a:t>Progress Reports for IESPs</a:t>
            </a:r>
          </a:p>
        </p:txBody>
      </p:sp>
      <p:sp>
        <p:nvSpPr>
          <p:cNvPr id="3" name="Content Placeholder 2"/>
          <p:cNvSpPr>
            <a:spLocks noGrp="1"/>
          </p:cNvSpPr>
          <p:nvPr>
            <p:ph idx="1"/>
          </p:nvPr>
        </p:nvSpPr>
        <p:spPr>
          <a:xfrm>
            <a:off x="76200" y="1935333"/>
            <a:ext cx="8915400" cy="4694067"/>
          </a:xfrm>
        </p:spPr>
        <p:txBody>
          <a:bodyPr>
            <a:normAutofit fontScale="85000" lnSpcReduction="10000"/>
          </a:bodyPr>
          <a:lstStyle/>
          <a:p>
            <a:pPr marL="0" indent="0">
              <a:buNone/>
            </a:pPr>
            <a:endParaRPr lang="en-US" sz="2800" dirty="0"/>
          </a:p>
          <a:p>
            <a:pPr>
              <a:buFont typeface="Wingdings" panose="05000000000000000000" pitchFamily="2" charset="2"/>
              <a:buChar char="q"/>
            </a:pPr>
            <a:r>
              <a:rPr lang="en-US" sz="2800" dirty="0"/>
              <a:t>  Specialists (SETSS, Speech, PT, OT, Counseling) provide the    </a:t>
            </a:r>
          </a:p>
          <a:p>
            <a:pPr marL="0" indent="0">
              <a:buNone/>
            </a:pPr>
            <a:r>
              <a:rPr lang="en-US" sz="2800" dirty="0"/>
              <a:t>     progress reports for students with IESPs. </a:t>
            </a:r>
          </a:p>
          <a:p>
            <a:pPr>
              <a:buFont typeface="Wingdings" panose="05000000000000000000" pitchFamily="2" charset="2"/>
              <a:buChar char="q"/>
            </a:pPr>
            <a:r>
              <a:rPr lang="en-US" sz="2800" dirty="0"/>
              <a:t>  IESP goals identify specific areas of need in which a </a:t>
            </a:r>
          </a:p>
          <a:p>
            <a:pPr marL="0" indent="0">
              <a:buNone/>
            </a:pPr>
            <a:r>
              <a:rPr lang="en-US" sz="2800" dirty="0"/>
              <a:t>     student will receive specially designed instruction in order   </a:t>
            </a:r>
          </a:p>
          <a:p>
            <a:pPr marL="0" indent="0">
              <a:buNone/>
            </a:pPr>
            <a:r>
              <a:rPr lang="en-US" sz="2800" dirty="0"/>
              <a:t>     to access and progress in the general curriculum.</a:t>
            </a:r>
          </a:p>
          <a:p>
            <a:pPr>
              <a:buFont typeface="Wingdings" panose="05000000000000000000" pitchFamily="2" charset="2"/>
              <a:buChar char="q"/>
            </a:pPr>
            <a:r>
              <a:rPr lang="en-US" sz="2800" dirty="0"/>
              <a:t>  When a student receives special education services,  </a:t>
            </a:r>
          </a:p>
          <a:p>
            <a:pPr marL="0" indent="0">
              <a:buNone/>
            </a:pPr>
            <a:r>
              <a:rPr lang="en-US" sz="2800" dirty="0"/>
              <a:t>     specialists are required to report on the student’s   </a:t>
            </a:r>
          </a:p>
          <a:p>
            <a:pPr marL="0" indent="0">
              <a:buNone/>
            </a:pPr>
            <a:r>
              <a:rPr lang="en-US" sz="2800" dirty="0"/>
              <a:t>     progress toward mastery of IESP goals; however, this is a </a:t>
            </a:r>
          </a:p>
          <a:p>
            <a:pPr marL="0" indent="0">
              <a:buNone/>
            </a:pPr>
            <a:r>
              <a:rPr lang="en-US" sz="2800" dirty="0"/>
              <a:t>     separate and distinct requirement from assigning course </a:t>
            </a:r>
          </a:p>
          <a:p>
            <a:pPr marL="0" indent="0">
              <a:buNone/>
            </a:pPr>
            <a:r>
              <a:rPr lang="en-US" sz="2800" dirty="0"/>
              <a:t>     grades, as IESP goals are not the same as course content. </a:t>
            </a:r>
          </a:p>
          <a:p>
            <a:pPr marL="0" indent="0">
              <a:buNone/>
            </a:pPr>
            <a:endParaRPr lang="en-US" sz="2800" dirty="0"/>
          </a:p>
          <a:p>
            <a:pPr marL="0" indent="0">
              <a:buNone/>
            </a:pPr>
            <a:endParaRPr lang="en-US" sz="2800"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17071315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0"/>
            <a:ext cx="8839200" cy="645285"/>
          </a:xfrm>
        </p:spPr>
        <p:txBody>
          <a:bodyPr>
            <a:normAutofit/>
          </a:bodyPr>
          <a:lstStyle/>
          <a:p>
            <a:pPr algn="ctr"/>
            <a:r>
              <a:rPr lang="en-US" b="1" dirty="0"/>
              <a:t>Effort &amp; Conduct</a:t>
            </a:r>
          </a:p>
        </p:txBody>
      </p:sp>
      <p:sp>
        <p:nvSpPr>
          <p:cNvPr id="3" name="Content Placeholder 2"/>
          <p:cNvSpPr>
            <a:spLocks noGrp="1"/>
          </p:cNvSpPr>
          <p:nvPr>
            <p:ph idx="1"/>
          </p:nvPr>
        </p:nvSpPr>
        <p:spPr>
          <a:xfrm>
            <a:off x="76200" y="2131662"/>
            <a:ext cx="8915400" cy="4497738"/>
          </a:xfrm>
        </p:spPr>
        <p:txBody>
          <a:bodyPr>
            <a:normAutofit/>
          </a:bodyPr>
          <a:lstStyle/>
          <a:p>
            <a:pPr>
              <a:buFont typeface="Wingdings" panose="05000000000000000000" pitchFamily="2" charset="2"/>
              <a:buChar char="q"/>
            </a:pPr>
            <a:r>
              <a:rPr lang="en-US" sz="2400" dirty="0"/>
              <a:t>  Students should not be penalized for having a disability </a:t>
            </a:r>
          </a:p>
          <a:p>
            <a:pPr>
              <a:buFont typeface="Wingdings" panose="05000000000000000000" pitchFamily="2" charset="2"/>
              <a:buChar char="q"/>
            </a:pPr>
            <a:r>
              <a:rPr lang="en-US" sz="2400" dirty="0"/>
              <a:t>  A student’s disability should not be mistaken for a lack of  </a:t>
            </a:r>
          </a:p>
          <a:p>
            <a:pPr marL="0" indent="0">
              <a:buNone/>
            </a:pPr>
            <a:r>
              <a:rPr lang="en-US" sz="2400" dirty="0"/>
              <a:t>     effort </a:t>
            </a:r>
          </a:p>
          <a:p>
            <a:pPr>
              <a:buFont typeface="Wingdings" panose="05000000000000000000" pitchFamily="2" charset="2"/>
              <a:buChar char="q"/>
            </a:pPr>
            <a:r>
              <a:rPr lang="en-US" sz="2400" dirty="0"/>
              <a:t>  	Be familiar with the IESP- strengths and weaknesses; build </a:t>
            </a:r>
          </a:p>
          <a:p>
            <a:pPr marL="0" indent="0">
              <a:buNone/>
            </a:pPr>
            <a:r>
              <a:rPr lang="en-US" sz="2400" dirty="0"/>
              <a:t>     through strengths</a:t>
            </a:r>
          </a:p>
          <a:p>
            <a:pPr>
              <a:buFont typeface="Wingdings" panose="05000000000000000000" pitchFamily="2" charset="2"/>
              <a:buChar char="q"/>
            </a:pPr>
            <a:r>
              <a:rPr lang="en-US" sz="2400" dirty="0"/>
              <a:t>  Frequent communication with parents especially if </a:t>
            </a:r>
          </a:p>
          <a:p>
            <a:pPr marL="0" indent="0">
              <a:buNone/>
            </a:pPr>
            <a:r>
              <a:rPr lang="en-US" sz="2400" dirty="0"/>
              <a:t>     medication is involved – allows for better monitoring and </a:t>
            </a:r>
          </a:p>
          <a:p>
            <a:pPr marL="0" indent="0">
              <a:buNone/>
            </a:pPr>
            <a:r>
              <a:rPr lang="en-US" sz="2400" dirty="0"/>
              <a:t>     feedback to professionals </a:t>
            </a:r>
          </a:p>
          <a:p>
            <a:pPr marL="0" indent="0">
              <a:buNone/>
            </a:pPr>
            <a:r>
              <a:rPr lang="en-US" sz="2400" dirty="0"/>
              <a:t>		</a:t>
            </a:r>
            <a:r>
              <a:rPr lang="en-US" sz="1800" dirty="0"/>
              <a:t>(i.e.,  Connors checklist to monitor medications for symptoms of ADHD)</a:t>
            </a:r>
            <a:endParaRPr lang="en-US" sz="2400" dirty="0"/>
          </a:p>
          <a:p>
            <a:pPr>
              <a:buNone/>
            </a:pPr>
            <a:r>
              <a:rPr lang="en-US" sz="2400" dirty="0"/>
              <a:t> </a:t>
            </a:r>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extLst>
      <p:ext uri="{BB962C8B-B14F-4D97-AF65-F5344CB8AC3E}">
        <p14:creationId xmlns:p14="http://schemas.microsoft.com/office/powerpoint/2010/main" val="7936555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1270"/>
            <a:ext cx="8839200" cy="1257845"/>
          </a:xfrm>
        </p:spPr>
        <p:txBody>
          <a:bodyPr>
            <a:noAutofit/>
          </a:bodyPr>
          <a:lstStyle/>
          <a:p>
            <a:pPr algn="ctr"/>
            <a:r>
              <a:rPr lang="en-US" b="1" dirty="0"/>
              <a:t>Is It Fair to Use Different Standards to Evaluate Students with Disabilities in the General Education Classroom? </a:t>
            </a:r>
          </a:p>
        </p:txBody>
      </p:sp>
      <p:sp>
        <p:nvSpPr>
          <p:cNvPr id="3" name="Content Placeholder 2"/>
          <p:cNvSpPr>
            <a:spLocks noGrp="1"/>
          </p:cNvSpPr>
          <p:nvPr>
            <p:ph idx="1"/>
          </p:nvPr>
        </p:nvSpPr>
        <p:spPr>
          <a:xfrm>
            <a:off x="76200" y="2552700"/>
            <a:ext cx="8915400" cy="4076700"/>
          </a:xfrm>
        </p:spPr>
        <p:txBody>
          <a:bodyPr>
            <a:normAutofit/>
          </a:bodyPr>
          <a:lstStyle/>
          <a:p>
            <a:pPr>
              <a:buNone/>
            </a:pPr>
            <a:r>
              <a:rPr lang="en-US" sz="3200" dirty="0"/>
              <a:t>  </a:t>
            </a:r>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
        <p:nvSpPr>
          <p:cNvPr id="5" name="Rectangle 4"/>
          <p:cNvSpPr/>
          <p:nvPr/>
        </p:nvSpPr>
        <p:spPr>
          <a:xfrm>
            <a:off x="105509" y="2552700"/>
            <a:ext cx="8816550" cy="4062651"/>
          </a:xfrm>
          <a:prstGeom prst="rect">
            <a:avLst/>
          </a:prstGeom>
        </p:spPr>
        <p:txBody>
          <a:bodyPr wrap="square">
            <a:spAutoFit/>
          </a:bodyPr>
          <a:lstStyle/>
          <a:p>
            <a:r>
              <a:rPr lang="en-US" sz="2400" dirty="0"/>
              <a:t>Teachers often ask, “Is it fair to the other students in the classroom to award the same letter grades and course credit to an individual who has not met the class performance standards?” </a:t>
            </a:r>
          </a:p>
          <a:p>
            <a:endParaRPr lang="en-US" sz="2400" dirty="0"/>
          </a:p>
          <a:p>
            <a:r>
              <a:rPr lang="en-US" sz="2400" dirty="0"/>
              <a:t>General educators feel strongly about teaching the content and adhering to the standards and, therefore, worry that having different standards for students with disabilities will lead to a “watering down” of the curriculum or a lowering of standards. </a:t>
            </a:r>
          </a:p>
          <a:p>
            <a:endParaRPr lang="en-US" dirty="0"/>
          </a:p>
        </p:txBody>
      </p:sp>
    </p:spTree>
    <p:extLst>
      <p:ext uri="{BB962C8B-B14F-4D97-AF65-F5344CB8AC3E}">
        <p14:creationId xmlns:p14="http://schemas.microsoft.com/office/powerpoint/2010/main" val="10789805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32" y="1313895"/>
            <a:ext cx="8975324" cy="4893647"/>
          </a:xfrm>
          <a:prstGeom prst="rect">
            <a:avLst/>
          </a:prstGeom>
          <a:noFill/>
        </p:spPr>
        <p:txBody>
          <a:bodyPr wrap="square" rtlCol="0">
            <a:spAutoFit/>
          </a:bodyPr>
          <a:lstStyle/>
          <a:p>
            <a:r>
              <a:rPr lang="en-US" sz="2400" dirty="0"/>
              <a:t>The Common Core State Standards articulate rigorous grade-level expectations in the areas of ELA and mathematics. These standards identify the knowledge and skills students need in order to be successful in college and careers.</a:t>
            </a:r>
          </a:p>
          <a:p>
            <a:endParaRPr lang="en-US" sz="2400" dirty="0"/>
          </a:p>
          <a:p>
            <a:r>
              <a:rPr lang="en-US" sz="2400" dirty="0"/>
              <a:t>Students with disabilities must be challenged to excel within the general curriculum and be prepared for success in their post-school lives, including college and/or careers.</a:t>
            </a:r>
          </a:p>
          <a:p>
            <a:endParaRPr lang="en-US" sz="2400" dirty="0"/>
          </a:p>
          <a:p>
            <a:r>
              <a:rPr lang="en-US" sz="2400" dirty="0"/>
              <a:t>If students with disabilities are involved in the Common Core curriculum and assessments, they will be expected to learn the same content - not less content and fewer skills.</a:t>
            </a:r>
          </a:p>
          <a:p>
            <a:r>
              <a:rPr lang="en-US" sz="2400" dirty="0"/>
              <a:t> </a:t>
            </a:r>
          </a:p>
        </p:txBody>
      </p:sp>
    </p:spTree>
    <p:extLst>
      <p:ext uri="{BB962C8B-B14F-4D97-AF65-F5344CB8AC3E}">
        <p14:creationId xmlns:p14="http://schemas.microsoft.com/office/powerpoint/2010/main" val="9155745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51" y="1145220"/>
            <a:ext cx="8717873" cy="5262979"/>
          </a:xfrm>
          <a:prstGeom prst="rect">
            <a:avLst/>
          </a:prstGeom>
        </p:spPr>
        <p:txBody>
          <a:bodyPr wrap="square">
            <a:spAutoFit/>
          </a:bodyPr>
          <a:lstStyle/>
          <a:p>
            <a:r>
              <a:rPr lang="en-US" sz="2400" dirty="0"/>
              <a:t>Promoting a culture of high expectations for all students is a fundamental goal of the Common Core Standards. </a:t>
            </a:r>
          </a:p>
          <a:p>
            <a:endParaRPr lang="en-US" sz="2400" dirty="0"/>
          </a:p>
          <a:p>
            <a:r>
              <a:rPr lang="en-US" sz="2400" dirty="0"/>
              <a:t>In order to participate with success in the general curriculum, students with disabilities, as appropriate, may be provided additional supports and services, such as: </a:t>
            </a:r>
          </a:p>
          <a:p>
            <a:r>
              <a:rPr lang="en-US" sz="2400" dirty="0"/>
              <a:t>• Instructional supports for learning― based on the principles of Universal Design for Learning (UDL)2 ―which foster student engagement by presenting information in multiple ways and allowing for diverse avenues of action and expression.</a:t>
            </a:r>
          </a:p>
          <a:p>
            <a:endParaRPr lang="en-US" sz="2400" dirty="0"/>
          </a:p>
          <a:p>
            <a:r>
              <a:rPr lang="en-US" sz="2400" dirty="0"/>
              <a:t>With appropriate classroom and testing accommodations in place, students with disabilities will be evaluated on the same standards as the students without disabilities.</a:t>
            </a:r>
          </a:p>
        </p:txBody>
      </p:sp>
    </p:spTree>
    <p:extLst>
      <p:ext uri="{BB962C8B-B14F-4D97-AF65-F5344CB8AC3E}">
        <p14:creationId xmlns:p14="http://schemas.microsoft.com/office/powerpoint/2010/main" val="35773728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250" y="1296141"/>
            <a:ext cx="8611340" cy="4524315"/>
          </a:xfrm>
          <a:prstGeom prst="rect">
            <a:avLst/>
          </a:prstGeom>
        </p:spPr>
        <p:txBody>
          <a:bodyPr wrap="square">
            <a:spAutoFit/>
          </a:bodyPr>
          <a:lstStyle/>
          <a:p>
            <a:endParaRPr lang="en-US" sz="2400" dirty="0"/>
          </a:p>
          <a:p>
            <a:r>
              <a:rPr lang="en-US" sz="2400" dirty="0"/>
              <a:t>Therefore, how these high standards are taught and assessed is of the utmost importance in reaching this diverse group of students.</a:t>
            </a:r>
          </a:p>
          <a:p>
            <a:endParaRPr lang="en-US" sz="2400" dirty="0"/>
          </a:p>
          <a:p>
            <a:r>
              <a:rPr lang="en-US" sz="2400" dirty="0"/>
              <a:t>In order for students with disabilities to meet high academic standards and to fully demonstrate their conceptual and procedural knowledge and skills in mathematics, reading, writing, speaking and listening (English language arts), their instruction must incorporate supports and accommodations.</a:t>
            </a:r>
          </a:p>
          <a:p>
            <a:r>
              <a:rPr lang="en-US" sz="2400" dirty="0"/>
              <a:t> </a:t>
            </a:r>
          </a:p>
          <a:p>
            <a:endParaRPr lang="en-US" sz="2400" dirty="0"/>
          </a:p>
        </p:txBody>
      </p:sp>
    </p:spTree>
    <p:extLst>
      <p:ext uri="{BB962C8B-B14F-4D97-AF65-F5344CB8AC3E}">
        <p14:creationId xmlns:p14="http://schemas.microsoft.com/office/powerpoint/2010/main" val="16540324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309" y="1349406"/>
            <a:ext cx="8744505" cy="6186309"/>
          </a:xfrm>
          <a:prstGeom prst="rect">
            <a:avLst/>
          </a:prstGeom>
        </p:spPr>
        <p:txBody>
          <a:bodyPr wrap="square">
            <a:spAutoFit/>
          </a:bodyPr>
          <a:lstStyle/>
          <a:p>
            <a:r>
              <a:rPr lang="en-US" sz="2400" dirty="0"/>
              <a:t>Including:</a:t>
            </a:r>
          </a:p>
          <a:p>
            <a:endParaRPr lang="en-US" sz="2400" dirty="0"/>
          </a:p>
          <a:p>
            <a:pPr marL="342900" indent="-342900">
              <a:buFont typeface="Arial" panose="020B0604020202020204" pitchFamily="34" charset="0"/>
              <a:buChar char="•"/>
            </a:pPr>
            <a:r>
              <a:rPr lang="en-US" sz="2400" dirty="0"/>
              <a:t>Supports and related services designed to meet the unique needs of these students and to enable their access to the general education curriculum. </a:t>
            </a:r>
          </a:p>
          <a:p>
            <a:endParaRPr lang="en-US" sz="2400" dirty="0"/>
          </a:p>
          <a:p>
            <a:pPr marL="285750" indent="-285750">
              <a:buFont typeface="Arial" panose="020B0604020202020204" pitchFamily="34" charset="0"/>
              <a:buChar char="•"/>
            </a:pPr>
            <a:r>
              <a:rPr lang="en-US" sz="2400" dirty="0"/>
              <a:t>Instructional accommodations ―changes in materials or procedures― which do not change the standards but allow students to learn within the framework of the Common Core.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Assistive technology devices and services to ensure access to the general education curriculum and the Common Core Standards.  </a:t>
            </a:r>
          </a:p>
          <a:p>
            <a:endParaRPr lang="en-US" sz="2400" dirty="0"/>
          </a:p>
          <a:p>
            <a:endParaRPr lang="en-US" dirty="0"/>
          </a:p>
          <a:p>
            <a:r>
              <a:rPr lang="en-US" dirty="0"/>
              <a:t> </a:t>
            </a:r>
          </a:p>
        </p:txBody>
      </p:sp>
    </p:spTree>
    <p:extLst>
      <p:ext uri="{BB962C8B-B14F-4D97-AF65-F5344CB8AC3E}">
        <p14:creationId xmlns:p14="http://schemas.microsoft.com/office/powerpoint/2010/main" val="32486155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424"/>
            <a:ext cx="8355106" cy="837470"/>
          </a:xfrm>
        </p:spPr>
        <p:txBody>
          <a:bodyPr>
            <a:normAutofit/>
          </a:bodyPr>
          <a:lstStyle/>
          <a:p>
            <a:pPr algn="ctr"/>
            <a:r>
              <a:rPr lang="en-US" sz="3600" b="1" dirty="0"/>
              <a:t>ACCOMMODATIONS</a:t>
            </a:r>
            <a:endParaRPr lang="en-US" sz="3600" dirty="0"/>
          </a:p>
        </p:txBody>
      </p:sp>
      <p:sp>
        <p:nvSpPr>
          <p:cNvPr id="3" name="Content Placeholder 2"/>
          <p:cNvSpPr>
            <a:spLocks noGrp="1"/>
          </p:cNvSpPr>
          <p:nvPr>
            <p:ph idx="1"/>
          </p:nvPr>
        </p:nvSpPr>
        <p:spPr/>
        <p:txBody>
          <a:bodyPr/>
          <a:lstStyle/>
          <a:p>
            <a:pPr marL="0" indent="0" algn="ctr">
              <a:buNone/>
            </a:pPr>
            <a:r>
              <a:rPr lang="en-US" altLang="en-US" sz="3200" dirty="0"/>
              <a:t>Change how a student accesses information and demonstrates that</a:t>
            </a:r>
          </a:p>
          <a:p>
            <a:pPr marL="0" indent="0" algn="ctr">
              <a:buNone/>
            </a:pPr>
            <a:r>
              <a:rPr lang="en-US" altLang="en-US" sz="3200" dirty="0"/>
              <a:t> he/she has learned the information</a:t>
            </a:r>
          </a:p>
          <a:p>
            <a:pPr marL="0" indent="0" algn="ctr">
              <a:buNone/>
            </a:pPr>
            <a:endParaRPr lang="en-US" altLang="en-US" sz="3200" dirty="0"/>
          </a:p>
          <a:p>
            <a:pPr marL="0" indent="0" algn="ctr">
              <a:buNone/>
            </a:pPr>
            <a:r>
              <a:rPr lang="en-US" altLang="en-US" sz="5400" b="1" i="1" dirty="0">
                <a:solidFill>
                  <a:srgbClr val="00B050"/>
                </a:solidFill>
              </a:rPr>
              <a:t>“How”</a:t>
            </a:r>
            <a:endParaRPr lang="en-US" altLang="en-US" sz="5400" b="1" dirty="0">
              <a:solidFill>
                <a:srgbClr val="00B050"/>
              </a:solidFill>
            </a:endParaRPr>
          </a:p>
          <a:p>
            <a:endParaRPr lang="en-US" dirty="0"/>
          </a:p>
        </p:txBody>
      </p:sp>
      <p:pic>
        <p:nvPicPr>
          <p:cNvPr id="4" name="Picture 3" descr="ARCH_Horz_4Color_HiResLargePrint_300dpi2.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8" y="1141424"/>
            <a:ext cx="8841268" cy="597729"/>
          </a:xfrm>
        </p:spPr>
        <p:txBody>
          <a:bodyPr>
            <a:normAutofit/>
          </a:bodyPr>
          <a:lstStyle/>
          <a:p>
            <a:r>
              <a:rPr lang="en-US" sz="3200" dirty="0"/>
              <a:t>Accommodations don’t lower the expectations </a:t>
            </a:r>
          </a:p>
        </p:txBody>
      </p:sp>
      <p:sp>
        <p:nvSpPr>
          <p:cNvPr id="3" name="Content Placeholder 2"/>
          <p:cNvSpPr>
            <a:spLocks noGrp="1"/>
          </p:cNvSpPr>
          <p:nvPr>
            <p:ph sz="half" idx="1"/>
          </p:nvPr>
        </p:nvSpPr>
        <p:spPr>
          <a:xfrm>
            <a:off x="251012" y="1945341"/>
            <a:ext cx="4176826" cy="4625788"/>
          </a:xfrm>
        </p:spPr>
        <p:txBody>
          <a:bodyPr>
            <a:normAutofit fontScale="70000" lnSpcReduction="20000"/>
          </a:bodyPr>
          <a:lstStyle/>
          <a:p>
            <a:r>
              <a:rPr lang="en-US" sz="3400" b="1" dirty="0"/>
              <a:t>Change </a:t>
            </a:r>
            <a:r>
              <a:rPr lang="en-US" sz="3400" b="1" i="1" dirty="0"/>
              <a:t>how</a:t>
            </a:r>
            <a:r>
              <a:rPr lang="en-US" sz="3400" b="1" dirty="0"/>
              <a:t> the student learns, not </a:t>
            </a:r>
            <a:r>
              <a:rPr lang="en-US" sz="3400" b="1" i="1" dirty="0"/>
              <a:t>what </a:t>
            </a:r>
            <a:r>
              <a:rPr lang="en-US" sz="3400" b="1" dirty="0"/>
              <a:t>he/she learns.</a:t>
            </a:r>
          </a:p>
          <a:p>
            <a:r>
              <a:rPr lang="en-US" sz="2300" i="1" dirty="0"/>
              <a:t>For example, if a student  has trouble with writing, the teacher might let him give answers to a test verbally. This does not change the test the student  is taking. It changes the way he/she demonstrates what he/she knows.</a:t>
            </a:r>
          </a:p>
          <a:p>
            <a:pPr>
              <a:buNone/>
            </a:pPr>
            <a:endParaRPr lang="en-US" sz="2600" dirty="0"/>
          </a:p>
          <a:p>
            <a:r>
              <a:rPr lang="en-US" sz="2600" dirty="0"/>
              <a:t>They don’t change what students’ are taught or tested on. </a:t>
            </a:r>
          </a:p>
          <a:p>
            <a:endParaRPr lang="en-US" sz="2600" dirty="0"/>
          </a:p>
          <a:p>
            <a:r>
              <a:rPr lang="en-US" sz="2600" dirty="0"/>
              <a:t>Instead, they support students’ ability to learn well in the classroom and show their knowledge on tests by removing obstacles.</a:t>
            </a:r>
          </a:p>
          <a:p>
            <a:endParaRPr lang="en-US" dirty="0"/>
          </a:p>
          <a:p>
            <a:endParaRPr lang="en-US" dirty="0"/>
          </a:p>
        </p:txBody>
      </p:sp>
      <p:sp>
        <p:nvSpPr>
          <p:cNvPr id="4" name="Content Placeholder 3"/>
          <p:cNvSpPr>
            <a:spLocks noGrp="1"/>
          </p:cNvSpPr>
          <p:nvPr>
            <p:ph sz="half" idx="2"/>
          </p:nvPr>
        </p:nvSpPr>
        <p:spPr>
          <a:xfrm>
            <a:off x="4427838" y="1945341"/>
            <a:ext cx="4518938" cy="4491318"/>
          </a:xfrm>
        </p:spPr>
        <p:txBody>
          <a:bodyPr>
            <a:normAutofit fontScale="70000" lnSpcReduction="20000"/>
          </a:bodyPr>
          <a:lstStyle/>
          <a:p>
            <a:r>
              <a:rPr lang="en-US" sz="2400" b="1" dirty="0"/>
              <a:t>There are four different types of accommodations</a:t>
            </a:r>
            <a:r>
              <a:rPr lang="en-US" sz="3200" dirty="0"/>
              <a:t>.</a:t>
            </a:r>
          </a:p>
          <a:p>
            <a:r>
              <a:rPr lang="en-US" b="1" u="sng" dirty="0"/>
              <a:t>Presentation</a:t>
            </a:r>
            <a:r>
              <a:rPr lang="en-US" b="1" dirty="0"/>
              <a:t>:</a:t>
            </a:r>
            <a:r>
              <a:rPr lang="en-US" dirty="0"/>
              <a:t> A change in the way instructions and information are presented. Example: Letting a student listen to audio books instead of reading a text.</a:t>
            </a:r>
          </a:p>
          <a:p>
            <a:r>
              <a:rPr lang="en-US" b="1" u="sng" dirty="0"/>
              <a:t>Response</a:t>
            </a:r>
            <a:r>
              <a:rPr lang="en-US" b="1" dirty="0"/>
              <a:t>:</a:t>
            </a:r>
            <a:r>
              <a:rPr lang="en-US" dirty="0"/>
              <a:t> A change in the way a child completes assignments or tests.      Example: Allowing a student to give spoken answers instead of written ones.</a:t>
            </a:r>
          </a:p>
          <a:p>
            <a:r>
              <a:rPr lang="en-US" b="1" u="sng" dirty="0"/>
              <a:t>Setting</a:t>
            </a:r>
            <a:r>
              <a:rPr lang="en-US" b="1" dirty="0"/>
              <a:t>:</a:t>
            </a:r>
            <a:r>
              <a:rPr lang="en-US" dirty="0"/>
              <a:t> A change in the environment where a child works. Example: Allowing a child to take a test in a separate room with fewer distractions, or in smaller group.</a:t>
            </a:r>
          </a:p>
          <a:p>
            <a:r>
              <a:rPr lang="en-US" b="1" u="sng" dirty="0"/>
              <a:t>Timing and scheduling</a:t>
            </a:r>
            <a:r>
              <a:rPr lang="en-US" b="1" dirty="0"/>
              <a:t>:</a:t>
            </a:r>
            <a:r>
              <a:rPr lang="en-US" dirty="0"/>
              <a:t> A change to how much time a child has to complete a task, or being allowed to take breaks. Example: Providing extra time on tests for a child.</a:t>
            </a:r>
          </a:p>
          <a:p>
            <a:endParaRPr lang="en-US" dirty="0"/>
          </a:p>
          <a:p>
            <a:endParaRPr lang="en-US" dirty="0"/>
          </a:p>
        </p:txBody>
      </p:sp>
      <p:pic>
        <p:nvPicPr>
          <p:cNvPr id="5" name="Picture 4" descr="ARCH_Horz_4Color_HiResLargePrint_300dpi2.jp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05508" y="0"/>
            <a:ext cx="2479431" cy="916163"/>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C4F51"/>
      </a:dk2>
      <a:lt2>
        <a:srgbClr val="C8D724"/>
      </a:lt2>
      <a:accent1>
        <a:srgbClr val="2C1840"/>
      </a:accent1>
      <a:accent2>
        <a:srgbClr val="991324"/>
      </a:accent2>
      <a:accent3>
        <a:srgbClr val="D94D26"/>
      </a:accent3>
      <a:accent4>
        <a:srgbClr val="E47823"/>
      </a:accent4>
      <a:accent5>
        <a:srgbClr val="BF0D26"/>
      </a:accent5>
      <a:accent6>
        <a:srgbClr val="EDA021"/>
      </a:accent6>
      <a:hlink>
        <a:srgbClr val="0000FF"/>
      </a:hlink>
      <a:folHlink>
        <a:srgbClr val="80008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TotalTime>
  <Words>1780</Words>
  <Application>Microsoft Macintosh PowerPoint</Application>
  <PresentationFormat>On-screen Show (4:3)</PresentationFormat>
  <Paragraphs>345</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Standards- Based Report Card </vt:lpstr>
      <vt:lpstr>Who are struggling students?</vt:lpstr>
      <vt:lpstr>Is It Fair to Use Different Standards to Evaluate Students with Disabilities in the General Education Classroom? </vt:lpstr>
      <vt:lpstr>PowerPoint Presentation</vt:lpstr>
      <vt:lpstr>PowerPoint Presentation</vt:lpstr>
      <vt:lpstr>PowerPoint Presentation</vt:lpstr>
      <vt:lpstr>PowerPoint Presentation</vt:lpstr>
      <vt:lpstr>ACCOMMODATIONS</vt:lpstr>
      <vt:lpstr>Accommodations don’t lower the expectations </vt:lpstr>
      <vt:lpstr>Accommodations</vt:lpstr>
      <vt:lpstr>Modifications</vt:lpstr>
      <vt:lpstr>Modifications mean…</vt:lpstr>
      <vt:lpstr>Differentiated Instruction</vt:lpstr>
      <vt:lpstr>Scaffolding</vt:lpstr>
      <vt:lpstr>Examples of Scaffolding </vt:lpstr>
      <vt:lpstr>Tiered Assignments</vt:lpstr>
      <vt:lpstr>Completing a Character Map</vt:lpstr>
      <vt:lpstr>After whole group class reading of a current events issue in Time For Kids magazine on global warming, students complete a related activity differentiated by complexity.</vt:lpstr>
      <vt:lpstr>Students all use the same materials, but what they do with the materials is different. Example:  Pattern block math</vt:lpstr>
      <vt:lpstr>Students work on the same outcomes, but use a different process to get there. Example:  What are the characteristics of a hero?</vt:lpstr>
      <vt:lpstr>Groups are formed based on learning preferences, using Gardner’s multiple intelligences. Example:  For a unit on the solar system, study of rotation and revolution of the earth. </vt:lpstr>
      <vt:lpstr>Math 5.OA.A.2 Write simple expressions that record calculations with numbers, and interpret numerical expressions without evaluating them.</vt:lpstr>
      <vt:lpstr>Math 5.OA.A.2 Write simple expressions that record calculations with numbers, and interpret numerical expressions without evaluating them.</vt:lpstr>
      <vt:lpstr>Math 5.OA.A.2 Write simple expressions that record calculations with numbers, and interpret numerical expressions without evaluating them.</vt:lpstr>
      <vt:lpstr>Students with Disabilities</vt:lpstr>
      <vt:lpstr>SETSS/ Resource Room</vt:lpstr>
      <vt:lpstr>Progress Reports for IESPs</vt:lpstr>
      <vt:lpstr>Effort &amp; Conduct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Green</dc:creator>
  <cp:lastModifiedBy>Dan Faas</cp:lastModifiedBy>
  <cp:revision>147</cp:revision>
  <dcterms:created xsi:type="dcterms:W3CDTF">2013-06-25T18:42:06Z</dcterms:created>
  <dcterms:modified xsi:type="dcterms:W3CDTF">2016-10-13T14:15:58Z</dcterms:modified>
</cp:coreProperties>
</file>